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84" r:id="rId5"/>
    <p:sldId id="285" r:id="rId6"/>
    <p:sldId id="260" r:id="rId7"/>
    <p:sldId id="261" r:id="rId8"/>
    <p:sldId id="262" r:id="rId9"/>
    <p:sldId id="264" r:id="rId10"/>
    <p:sldId id="278" r:id="rId11"/>
    <p:sldId id="280" r:id="rId12"/>
    <p:sldId id="279" r:id="rId13"/>
    <p:sldId id="281" r:id="rId14"/>
    <p:sldId id="266" r:id="rId15"/>
    <p:sldId id="268" r:id="rId16"/>
    <p:sldId id="282" r:id="rId17"/>
    <p:sldId id="270" r:id="rId18"/>
    <p:sldId id="283" r:id="rId19"/>
    <p:sldId id="272" r:id="rId20"/>
    <p:sldId id="273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414"/>
  </p:normalViewPr>
  <p:slideViewPr>
    <p:cSldViewPr snapToGrid="0" snapToObjects="1">
      <p:cViewPr>
        <p:scale>
          <a:sx n="39" d="100"/>
          <a:sy n="39" d="100"/>
        </p:scale>
        <p:origin x="11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hape 18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085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901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57300" y="5397500"/>
            <a:ext cx="21869400" cy="5461000"/>
          </a:xfrm>
          <a:prstGeom prst="rect">
            <a:avLst/>
          </a:prstGeom>
        </p:spPr>
        <p:txBody>
          <a:bodyPr/>
          <a:lstStyle>
            <a:lvl1pPr>
              <a:defRPr sz="14900" spc="298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57300" y="2895600"/>
            <a:ext cx="21869400" cy="25019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SzTx/>
              <a:buNone/>
              <a:defRPr sz="7700" cap="all" spc="30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sz="7700" cap="all" spc="30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sz="7700" cap="all" spc="30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sz="7700" cap="all" spc="30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sz="7700" cap="all" spc="30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>
            <a:spLocks noGrp="1"/>
          </p:cNvSpPr>
          <p:nvPr>
            <p:ph type="body" idx="1"/>
          </p:nvPr>
        </p:nvSpPr>
        <p:spPr>
          <a:xfrm>
            <a:off x="1257300" y="1854200"/>
            <a:ext cx="21869400" cy="10502900"/>
          </a:xfrm>
          <a:prstGeom prst="rect">
            <a:avLst/>
          </a:prstGeom>
        </p:spPr>
        <p:txBody>
          <a:bodyPr anchor="ctr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>
            <a:spLocks noGrp="1"/>
          </p:cNvSpPr>
          <p:nvPr>
            <p:ph type="pic" sz="half" idx="13"/>
          </p:nvPr>
        </p:nvSpPr>
        <p:spPr>
          <a:xfrm>
            <a:off x="12344400" y="7213475"/>
            <a:ext cx="10807966" cy="7028000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5" name="Image"/>
          <p:cNvSpPr>
            <a:spLocks noGrp="1"/>
          </p:cNvSpPr>
          <p:nvPr>
            <p:ph type="pic" sz="half" idx="14"/>
          </p:nvPr>
        </p:nvSpPr>
        <p:spPr>
          <a:xfrm>
            <a:off x="12358081" y="833053"/>
            <a:ext cx="10758605" cy="6286501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6" name="Image"/>
          <p:cNvSpPr>
            <a:spLocks noGrp="1"/>
          </p:cNvSpPr>
          <p:nvPr>
            <p:ph type="pic" sz="half" idx="15"/>
          </p:nvPr>
        </p:nvSpPr>
        <p:spPr>
          <a:xfrm>
            <a:off x="1244661" y="1524000"/>
            <a:ext cx="10782301" cy="10952100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2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Image"/>
          <p:cNvSpPr>
            <a:spLocks noGrp="1"/>
          </p:cNvSpPr>
          <p:nvPr>
            <p:ph type="pic" sz="half" idx="13"/>
          </p:nvPr>
        </p:nvSpPr>
        <p:spPr>
          <a:xfrm>
            <a:off x="12314767" y="1429600"/>
            <a:ext cx="10833102" cy="11003701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5" name="Image"/>
          <p:cNvSpPr>
            <a:spLocks noGrp="1"/>
          </p:cNvSpPr>
          <p:nvPr>
            <p:ph type="pic" sz="half" idx="14"/>
          </p:nvPr>
        </p:nvSpPr>
        <p:spPr>
          <a:xfrm>
            <a:off x="1078993" y="1497954"/>
            <a:ext cx="10998201" cy="11015266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”"/>
          <p:cNvSpPr txBox="1">
            <a:spLocks noGrp="1"/>
          </p:cNvSpPr>
          <p:nvPr>
            <p:ph type="body" sz="quarter" idx="13"/>
          </p:nvPr>
        </p:nvSpPr>
        <p:spPr>
          <a:xfrm>
            <a:off x="11470640" y="9931400"/>
            <a:ext cx="1444779" cy="27051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18000" spc="36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r>
              <a:t>”</a:t>
            </a:r>
          </a:p>
        </p:txBody>
      </p:sp>
      <p:sp>
        <p:nvSpPr>
          <p:cNvPr id="124" name="“"/>
          <p:cNvSpPr txBox="1">
            <a:spLocks noGrp="1"/>
          </p:cNvSpPr>
          <p:nvPr>
            <p:ph type="body" sz="quarter" idx="14"/>
          </p:nvPr>
        </p:nvSpPr>
        <p:spPr>
          <a:xfrm>
            <a:off x="11470640" y="2514600"/>
            <a:ext cx="1444779" cy="27051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18000" spc="36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r>
              <a:t>“</a:t>
            </a:r>
          </a:p>
        </p:txBody>
      </p:sp>
      <p:sp>
        <p:nvSpPr>
          <p:cNvPr id="125" name="— 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1257300" y="9118600"/>
            <a:ext cx="21869400" cy="7620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i="1" spc="76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r>
              <a:t>— Johnny Appleseed</a:t>
            </a:r>
          </a:p>
        </p:txBody>
      </p:sp>
      <p:sp>
        <p:nvSpPr>
          <p:cNvPr id="126" name="Type a quote here."/>
          <p:cNvSpPr txBox="1">
            <a:spLocks noGrp="1"/>
          </p:cNvSpPr>
          <p:nvPr>
            <p:ph type="body" sz="quarter" idx="16"/>
          </p:nvPr>
        </p:nvSpPr>
        <p:spPr>
          <a:xfrm>
            <a:off x="1257300" y="7518400"/>
            <a:ext cx="21869400" cy="14478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500"/>
              </a:spcBef>
              <a:buClrTx/>
              <a:buSzTx/>
              <a:buNone/>
              <a:defRPr sz="8200" cap="all" spc="656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585596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donec quis nunc"/>
          <p:cNvSpPr txBox="1">
            <a:spLocks noGrp="1"/>
          </p:cNvSpPr>
          <p:nvPr>
            <p:ph type="body" sz="quarter" idx="13"/>
          </p:nvPr>
        </p:nvSpPr>
        <p:spPr>
          <a:xfrm>
            <a:off x="3994546" y="1857375"/>
            <a:ext cx="16394908" cy="750094"/>
          </a:xfrm>
          <a:prstGeom prst="rect">
            <a:avLst/>
          </a:prstGeom>
        </p:spPr>
        <p:txBody>
          <a:bodyPr lIns="71437" tIns="71437" rIns="71437" bIns="71437">
            <a:spAutoFit/>
          </a:bodyPr>
          <a:lstStyle>
            <a:lvl1pPr marL="0" indent="0" algn="ctr" defTabSz="642937">
              <a:spcBef>
                <a:spcPts val="0"/>
              </a:spcBef>
              <a:buClrTx/>
              <a:buSzTx/>
              <a:buNone/>
              <a:defRPr sz="3600" cap="all" spc="324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r>
              <a:t>donec quis nunc</a:t>
            </a:r>
          </a:p>
        </p:txBody>
      </p:sp>
      <p:sp>
        <p:nvSpPr>
          <p:cNvPr id="157" name="Title Text"/>
          <p:cNvSpPr txBox="1">
            <a:spLocks noGrp="1"/>
          </p:cNvSpPr>
          <p:nvPr>
            <p:ph type="title"/>
          </p:nvPr>
        </p:nvSpPr>
        <p:spPr>
          <a:xfrm>
            <a:off x="3994546" y="821531"/>
            <a:ext cx="16394908" cy="1053704"/>
          </a:xfrm>
          <a:prstGeom prst="rect">
            <a:avLst/>
          </a:prstGeom>
        </p:spPr>
        <p:txBody>
          <a:bodyPr lIns="71437" tIns="71437" rIns="71437" bIns="71437"/>
          <a:lstStyle>
            <a:lvl1pPr defTabSz="642937">
              <a:defRPr sz="5600" spc="112"/>
            </a:lvl1pPr>
          </a:lstStyle>
          <a:p>
            <a:r>
              <a:t>Title Text</a:t>
            </a:r>
          </a:p>
        </p:txBody>
      </p:sp>
      <p:sp>
        <p:nvSpPr>
          <p:cNvPr id="158" name="Body Level One…"/>
          <p:cNvSpPr txBox="1">
            <a:spLocks noGrp="1"/>
          </p:cNvSpPr>
          <p:nvPr>
            <p:ph type="body" idx="1"/>
          </p:nvPr>
        </p:nvSpPr>
        <p:spPr>
          <a:xfrm>
            <a:off x="3994546" y="3357562"/>
            <a:ext cx="16394908" cy="9072563"/>
          </a:xfrm>
          <a:prstGeom prst="rect">
            <a:avLst/>
          </a:prstGeom>
        </p:spPr>
        <p:txBody>
          <a:bodyPr lIns="71437" tIns="71437" rIns="71437" bIns="71437"/>
          <a:lstStyle>
            <a:lvl1pPr marL="517071" indent="-517071" defTabSz="642937">
              <a:spcBef>
                <a:spcPts val="4700"/>
              </a:spcBef>
              <a:defRPr sz="3800" spc="76"/>
            </a:lvl1pPr>
            <a:lvl2pPr marL="898071" indent="-517071" defTabSz="642937">
              <a:spcBef>
                <a:spcPts val="4700"/>
              </a:spcBef>
              <a:defRPr sz="3800" spc="76"/>
            </a:lvl2pPr>
            <a:lvl3pPr marL="1279071" indent="-517071" defTabSz="642937">
              <a:spcBef>
                <a:spcPts val="4700"/>
              </a:spcBef>
              <a:defRPr sz="3800" spc="76"/>
            </a:lvl3pPr>
            <a:lvl4pPr marL="1660071" indent="-517071" defTabSz="642937">
              <a:spcBef>
                <a:spcPts val="4700"/>
              </a:spcBef>
              <a:defRPr sz="3800" spc="76"/>
            </a:lvl4pPr>
            <a:lvl5pPr marL="2041071" indent="-517071" defTabSz="642937">
              <a:spcBef>
                <a:spcPts val="4700"/>
              </a:spcBef>
              <a:defRPr sz="3800" spc="76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7370" y="12998084"/>
            <a:ext cx="429262" cy="453567"/>
          </a:xfrm>
          <a:prstGeom prst="rect">
            <a:avLst/>
          </a:prstGeom>
        </p:spPr>
        <p:txBody>
          <a:bodyPr lIns="71437" tIns="71437" rIns="71437" bIns="71437"/>
          <a:lstStyle>
            <a:lvl1pPr defTabSz="642937">
              <a:defRPr sz="1800" spc="36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onec quis nunc"/>
          <p:cNvSpPr txBox="1">
            <a:spLocks noGrp="1"/>
          </p:cNvSpPr>
          <p:nvPr>
            <p:ph type="body" sz="quarter" idx="13"/>
          </p:nvPr>
        </p:nvSpPr>
        <p:spPr>
          <a:xfrm>
            <a:off x="3994546" y="1857375"/>
            <a:ext cx="16394908" cy="750094"/>
          </a:xfrm>
          <a:prstGeom prst="rect">
            <a:avLst/>
          </a:prstGeom>
        </p:spPr>
        <p:txBody>
          <a:bodyPr lIns="71437" tIns="71437" rIns="71437" bIns="71437">
            <a:spAutoFit/>
          </a:bodyPr>
          <a:lstStyle>
            <a:lvl1pPr marL="0" indent="0" algn="ctr" defTabSz="642937">
              <a:spcBef>
                <a:spcPts val="0"/>
              </a:spcBef>
              <a:buClrTx/>
              <a:buSzTx/>
              <a:buNone/>
              <a:defRPr sz="3600" cap="all" spc="324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r>
              <a:t>donec quis nunc</a:t>
            </a:r>
          </a:p>
        </p:txBody>
      </p:sp>
      <p:sp>
        <p:nvSpPr>
          <p:cNvPr id="167" name="Title Text"/>
          <p:cNvSpPr txBox="1">
            <a:spLocks noGrp="1"/>
          </p:cNvSpPr>
          <p:nvPr>
            <p:ph type="title"/>
          </p:nvPr>
        </p:nvSpPr>
        <p:spPr>
          <a:xfrm>
            <a:off x="3994546" y="821531"/>
            <a:ext cx="16394908" cy="1053704"/>
          </a:xfrm>
          <a:prstGeom prst="rect">
            <a:avLst/>
          </a:prstGeom>
        </p:spPr>
        <p:txBody>
          <a:bodyPr lIns="71437" tIns="71437" rIns="71437" bIns="71437"/>
          <a:lstStyle>
            <a:lvl1pPr defTabSz="642937">
              <a:defRPr sz="5600" spc="112"/>
            </a:lvl1pPr>
          </a:lstStyle>
          <a:p>
            <a:r>
              <a:t>Title Text</a:t>
            </a:r>
          </a:p>
        </p:txBody>
      </p:sp>
      <p:sp>
        <p:nvSpPr>
          <p:cNvPr id="1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7370" y="12996298"/>
            <a:ext cx="429262" cy="453567"/>
          </a:xfrm>
          <a:prstGeom prst="rect">
            <a:avLst/>
          </a:prstGeom>
        </p:spPr>
        <p:txBody>
          <a:bodyPr lIns="71437" tIns="71437" rIns="71437" bIns="71437"/>
          <a:lstStyle>
            <a:lvl1pPr defTabSz="642937">
              <a:defRPr sz="1800" spc="36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itle Text"/>
          <p:cNvSpPr txBox="1">
            <a:spLocks noGrp="1"/>
          </p:cNvSpPr>
          <p:nvPr>
            <p:ph type="title"/>
          </p:nvPr>
        </p:nvSpPr>
        <p:spPr>
          <a:xfrm>
            <a:off x="4119562" y="535781"/>
            <a:ext cx="16144876" cy="2143126"/>
          </a:xfrm>
          <a:prstGeom prst="rect">
            <a:avLst/>
          </a:prstGeom>
        </p:spPr>
        <p:txBody>
          <a:bodyPr lIns="71437" tIns="71437" rIns="71437" bIns="71437" anchor="ctr"/>
          <a:lstStyle>
            <a:lvl1pPr defTabSz="821531">
              <a:defRPr sz="10400" cap="none" spc="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t>Title Text</a:t>
            </a:r>
          </a:p>
        </p:txBody>
      </p:sp>
      <p:sp>
        <p:nvSpPr>
          <p:cNvPr id="17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119562" y="3893343"/>
            <a:ext cx="16144876" cy="8036720"/>
          </a:xfrm>
          <a:prstGeom prst="rect">
            <a:avLst/>
          </a:prstGeom>
        </p:spPr>
        <p:txBody>
          <a:bodyPr lIns="71437" tIns="71437" rIns="71437" bIns="71437" anchor="ctr"/>
          <a:lstStyle>
            <a:lvl1pPr marL="736600" indent="-736600" defTabSz="821531">
              <a:spcBef>
                <a:spcPts val="5900"/>
              </a:spcBef>
              <a:buClrTx/>
              <a:buSzPct val="30000"/>
              <a:buBlip>
                <a:blip r:embed="rId3"/>
              </a:buBlip>
              <a:defRPr sz="5800" spc="0">
                <a:solidFill>
                  <a:srgbClr val="6C6963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1270000" indent="-736600" defTabSz="821531">
              <a:spcBef>
                <a:spcPts val="5900"/>
              </a:spcBef>
              <a:buClrTx/>
              <a:buSzPct val="30000"/>
              <a:buBlip>
                <a:blip r:embed="rId3"/>
              </a:buBlip>
              <a:defRPr sz="5800" spc="0">
                <a:solidFill>
                  <a:srgbClr val="6C6963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1803400" indent="-736600" defTabSz="821531">
              <a:spcBef>
                <a:spcPts val="5900"/>
              </a:spcBef>
              <a:buClrTx/>
              <a:buSzPct val="30000"/>
              <a:buBlip>
                <a:blip r:embed="rId3"/>
              </a:buBlip>
              <a:defRPr sz="5800" spc="0">
                <a:solidFill>
                  <a:srgbClr val="6C6963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2336800" indent="-736600" defTabSz="821531">
              <a:spcBef>
                <a:spcPts val="5900"/>
              </a:spcBef>
              <a:buClrTx/>
              <a:buSzPct val="30000"/>
              <a:buBlip>
                <a:blip r:embed="rId3"/>
              </a:buBlip>
              <a:defRPr sz="5800" spc="0">
                <a:solidFill>
                  <a:srgbClr val="6C6963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2870200" indent="-736600" defTabSz="821531">
              <a:spcBef>
                <a:spcPts val="5900"/>
              </a:spcBef>
              <a:buClrTx/>
              <a:buSzPct val="30000"/>
              <a:buBlip>
                <a:blip r:embed="rId3"/>
              </a:buBlip>
              <a:defRPr sz="5800" spc="0">
                <a:solidFill>
                  <a:srgbClr val="6C6963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2681743"/>
            <a:ext cx="460376" cy="498476"/>
          </a:xfrm>
          <a:prstGeom prst="rect">
            <a:avLst/>
          </a:prstGeom>
        </p:spPr>
        <p:txBody>
          <a:bodyPr lIns="71437" tIns="71437" rIns="71437" bIns="71437" anchor="b"/>
          <a:lstStyle>
            <a:lvl1pPr defTabSz="821531">
              <a:defRPr cap="none" spc="0">
                <a:solidFill>
                  <a:srgbClr val="6C6963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800100" y="3962400"/>
            <a:ext cx="22772998" cy="14808393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57300" y="1663700"/>
            <a:ext cx="21869400" cy="18669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10500" spc="209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57300" y="711200"/>
            <a:ext cx="21869400" cy="9525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>
            <a:spLocks noGrp="1"/>
          </p:cNvSpPr>
          <p:nvPr>
            <p:ph type="pic" idx="13"/>
          </p:nvPr>
        </p:nvSpPr>
        <p:spPr>
          <a:xfrm>
            <a:off x="1257300" y="3263900"/>
            <a:ext cx="21869402" cy="14220819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3800" cap="all" spc="342"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sz="3800" cap="all" spc="342"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sz="3800" cap="all" spc="342"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sz="3800" cap="all" spc="342"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sz="3800" cap="all" spc="342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z="14900" spc="298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z="14900" spc="298"/>
            </a:lvl1pPr>
          </a:lstStyle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Image"/>
          <p:cNvSpPr>
            <a:spLocks noGrp="1"/>
          </p:cNvSpPr>
          <p:nvPr>
            <p:ph type="pic" idx="13"/>
          </p:nvPr>
        </p:nvSpPr>
        <p:spPr>
          <a:xfrm>
            <a:off x="9287692" y="1473939"/>
            <a:ext cx="14798045" cy="10998201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xfrm>
            <a:off x="1257300" y="5892800"/>
            <a:ext cx="8483600" cy="50292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z="10500" spc="209"/>
            </a:lvl1pPr>
          </a:lstStyle>
          <a:p>
            <a:r>
              <a:t>Title Text</a:t>
            </a:r>
          </a:p>
        </p:txBody>
      </p:sp>
      <p:sp>
        <p:nvSpPr>
          <p:cNvPr id="5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57300" y="4000500"/>
            <a:ext cx="8483600" cy="1905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+mn-lt"/>
                <a:ea typeface="+mn-ea"/>
                <a:cs typeface="+mn-cs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+mn-lt"/>
                <a:ea typeface="+mn-ea"/>
                <a:cs typeface="+mn-cs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+mn-lt"/>
                <a:ea typeface="+mn-ea"/>
                <a:cs typeface="+mn-cs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+mn-lt"/>
                <a:ea typeface="+mn-ea"/>
                <a:cs typeface="+mn-cs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donec quis nunc"/>
          <p:cNvSpPr txBox="1">
            <a:spLocks noGrp="1"/>
          </p:cNvSpPr>
          <p:nvPr>
            <p:ph type="body" sz="quarter" idx="13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r>
              <a:t>donec quis nunc</a:t>
            </a:r>
          </a:p>
        </p:txBody>
      </p:sp>
      <p:sp>
        <p:nvSpPr>
          <p:cNvPr id="6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donec quis nunc"/>
          <p:cNvSpPr txBox="1">
            <a:spLocks noGrp="1"/>
          </p:cNvSpPr>
          <p:nvPr>
            <p:ph type="body" sz="quarter" idx="13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r>
              <a:t>donec quis nunc</a:t>
            </a:r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>
            <a:spLocks noGrp="1"/>
          </p:cNvSpPr>
          <p:nvPr>
            <p:ph type="pic" sz="half" idx="13"/>
          </p:nvPr>
        </p:nvSpPr>
        <p:spPr>
          <a:xfrm>
            <a:off x="10477500" y="3124200"/>
            <a:ext cx="12623801" cy="9382260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6" name="Lorem ipsum"/>
          <p:cNvSpPr txBox="1">
            <a:spLocks noGrp="1"/>
          </p:cNvSpPr>
          <p:nvPr>
            <p:ph type="body" sz="quarter" idx="14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r>
              <a:t>Lorem ipsum</a:t>
            </a:r>
          </a:p>
        </p:txBody>
      </p:sp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257300" y="3632200"/>
            <a:ext cx="8382000" cy="8470900"/>
          </a:xfrm>
          <a:prstGeom prst="rect">
            <a:avLst/>
          </a:prstGeom>
        </p:spPr>
        <p:txBody>
          <a:bodyPr/>
          <a:lstStyle>
            <a:lvl1pPr>
              <a:spcBef>
                <a:spcPts val="4000"/>
              </a:spcBef>
              <a:defRPr sz="3500" spc="70"/>
            </a:lvl1pPr>
            <a:lvl2pPr>
              <a:spcBef>
                <a:spcPts val="4000"/>
              </a:spcBef>
              <a:defRPr sz="3500" spc="70"/>
            </a:lvl2pPr>
            <a:lvl3pPr>
              <a:spcBef>
                <a:spcPts val="4000"/>
              </a:spcBef>
              <a:defRPr sz="3500" spc="70"/>
            </a:lvl3pPr>
            <a:lvl4pPr>
              <a:spcBef>
                <a:spcPts val="4000"/>
              </a:spcBef>
              <a:defRPr sz="3500" spc="70"/>
            </a:lvl4pPr>
            <a:lvl5pPr>
              <a:spcBef>
                <a:spcPts val="4000"/>
              </a:spcBef>
              <a:defRPr sz="3500" spc="7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57300" y="3352800"/>
            <a:ext cx="21869400" cy="906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 cap="all" spc="48">
                <a:solidFill>
                  <a:srgbClr val="9A958E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ransition spd="med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3429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6858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10287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13716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7145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20574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24003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27432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9pPr>
    </p:titleStyle>
    <p:bodyStyle>
      <a:lvl1pPr marL="50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101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52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203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2540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304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355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406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457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github.com/C-gonz/RNAseq_plots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By: Chris Gonzalez"/>
          <p:cNvSpPr txBox="1">
            <a:spLocks noGrp="1"/>
          </p:cNvSpPr>
          <p:nvPr>
            <p:ph type="body" sz="quarter" idx="4294967295"/>
          </p:nvPr>
        </p:nvSpPr>
        <p:spPr>
          <a:xfrm>
            <a:off x="4833937" y="9573390"/>
            <a:ext cx="14716126" cy="1007863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algn="ctr" defTabSz="821531">
              <a:spcBef>
                <a:spcPts val="0"/>
              </a:spcBef>
              <a:buClrTx/>
              <a:buSzTx/>
              <a:buNone/>
              <a:defRPr sz="5600" spc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By: Chris Gonzalez</a:t>
            </a:r>
          </a:p>
        </p:txBody>
      </p:sp>
      <p:sp>
        <p:nvSpPr>
          <p:cNvPr id="187" name="Assessing RNAseq with EdgeR"/>
          <p:cNvSpPr txBox="1"/>
          <p:nvPr/>
        </p:nvSpPr>
        <p:spPr>
          <a:xfrm>
            <a:off x="3899634" y="4116351"/>
            <a:ext cx="16584732" cy="274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b">
            <a:normAutofit/>
          </a:bodyPr>
          <a:lstStyle>
            <a:lvl1pPr defTabSz="821531">
              <a:defRPr sz="7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Assessing </a:t>
            </a:r>
            <a:r>
              <a:rPr dirty="0" err="1"/>
              <a:t>RNAseq</a:t>
            </a:r>
            <a:r>
              <a:rPr dirty="0"/>
              <a:t> with </a:t>
            </a:r>
            <a:r>
              <a:rPr lang="en-US" dirty="0" err="1"/>
              <a:t>RNAseq_plots.R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Assessing RNAseq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lang="en-US" dirty="0"/>
              <a:t>Running </a:t>
            </a:r>
            <a:r>
              <a:rPr lang="en-US" dirty="0" err="1"/>
              <a:t>RNAseq_plots</a:t>
            </a:r>
            <a:endParaRPr dirty="0"/>
          </a:p>
        </p:txBody>
      </p:sp>
      <p:sp>
        <p:nvSpPr>
          <p:cNvPr id="345" name="Four most popular RNAseq analysis programs (McDermaid et. al., 2019)"/>
          <p:cNvSpPr txBox="1"/>
          <p:nvPr/>
        </p:nvSpPr>
        <p:spPr>
          <a:xfrm>
            <a:off x="1257300" y="2003979"/>
            <a:ext cx="9009646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Help menu and basic instructions</a:t>
            </a:r>
          </a:p>
        </p:txBody>
      </p:sp>
      <p:sp>
        <p:nvSpPr>
          <p:cNvPr id="12" name="Cuffdiff/Cuffdiff2">
            <a:extLst>
              <a:ext uri="{FF2B5EF4-FFF2-40B4-BE49-F238E27FC236}">
                <a16:creationId xmlns:a16="http://schemas.microsoft.com/office/drawing/2014/main" id="{5FF159AF-6CA2-D740-BCBC-A090AFBEFAB3}"/>
              </a:ext>
            </a:extLst>
          </p:cNvPr>
          <p:cNvSpPr txBox="1"/>
          <p:nvPr/>
        </p:nvSpPr>
        <p:spPr>
          <a:xfrm>
            <a:off x="1953781" y="2888984"/>
            <a:ext cx="4930324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lvl="1" algn="l">
              <a:spcBef>
                <a:spcPts val="4800"/>
              </a:spcBef>
              <a:buClr>
                <a:srgbClr val="9A958E"/>
              </a:buClr>
              <a:buSzPct val="145000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./</a:t>
            </a:r>
            <a:r>
              <a:rPr lang="en-US" dirty="0" err="1"/>
              <a:t>RNAseq_plots.R</a:t>
            </a:r>
            <a:r>
              <a:rPr lang="en-US" dirty="0"/>
              <a:t> –h</a:t>
            </a:r>
          </a:p>
        </p:txBody>
      </p:sp>
      <p:sp>
        <p:nvSpPr>
          <p:cNvPr id="16" name="Four most popular RNAseq analysis programs (McDermaid et. al., 2019)">
            <a:extLst>
              <a:ext uri="{FF2B5EF4-FFF2-40B4-BE49-F238E27FC236}">
                <a16:creationId xmlns:a16="http://schemas.microsoft.com/office/drawing/2014/main" id="{83E132B2-A944-9B40-9B0C-D58FDD34CD9D}"/>
              </a:ext>
            </a:extLst>
          </p:cNvPr>
          <p:cNvSpPr txBox="1"/>
          <p:nvPr/>
        </p:nvSpPr>
        <p:spPr>
          <a:xfrm>
            <a:off x="1257300" y="5211528"/>
            <a:ext cx="9009646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Packages &amp; Libraries</a:t>
            </a:r>
          </a:p>
        </p:txBody>
      </p:sp>
      <p:sp>
        <p:nvSpPr>
          <p:cNvPr id="18" name="Cuffdiff/Cuffdiff2">
            <a:extLst>
              <a:ext uri="{FF2B5EF4-FFF2-40B4-BE49-F238E27FC236}">
                <a16:creationId xmlns:a16="http://schemas.microsoft.com/office/drawing/2014/main" id="{688E1DC0-77BA-4A43-9096-7D32C3B2D067}"/>
              </a:ext>
            </a:extLst>
          </p:cNvPr>
          <p:cNvSpPr txBox="1"/>
          <p:nvPr/>
        </p:nvSpPr>
        <p:spPr>
          <a:xfrm>
            <a:off x="3623212" y="7137842"/>
            <a:ext cx="4097660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lvl="1" algn="l">
              <a:spcBef>
                <a:spcPts val="4800"/>
              </a:spcBef>
              <a:buClr>
                <a:srgbClr val="9A958E"/>
              </a:buClr>
              <a:buSzPct val="145000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- </a:t>
            </a:r>
            <a:r>
              <a:rPr lang="en-US" dirty="0" err="1"/>
              <a:t>tximport</a:t>
            </a:r>
            <a:r>
              <a:rPr lang="en-US" dirty="0"/>
              <a:t>, </a:t>
            </a:r>
            <a:r>
              <a:rPr lang="en-US" dirty="0" err="1"/>
              <a:t>edgeR</a:t>
            </a:r>
            <a:endParaRPr lang="en-US" dirty="0"/>
          </a:p>
        </p:txBody>
      </p:sp>
      <p:sp>
        <p:nvSpPr>
          <p:cNvPr id="19" name="Cuffdiff/Cuffdiff2">
            <a:extLst>
              <a:ext uri="{FF2B5EF4-FFF2-40B4-BE49-F238E27FC236}">
                <a16:creationId xmlns:a16="http://schemas.microsoft.com/office/drawing/2014/main" id="{DC35245E-1373-F840-A699-8BBD19E2EE9D}"/>
              </a:ext>
            </a:extLst>
          </p:cNvPr>
          <p:cNvSpPr txBox="1"/>
          <p:nvPr/>
        </p:nvSpPr>
        <p:spPr>
          <a:xfrm>
            <a:off x="1953781" y="6130035"/>
            <a:ext cx="7485575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BioConductor</a:t>
            </a:r>
            <a:r>
              <a:rPr lang="en-US" dirty="0"/>
              <a:t> (</a:t>
            </a:r>
            <a:r>
              <a:rPr lang="en-US" dirty="0" err="1"/>
              <a:t>BiocManager</a:t>
            </a:r>
            <a:r>
              <a:rPr lang="en-US" dirty="0"/>
              <a:t>)</a:t>
            </a:r>
          </a:p>
        </p:txBody>
      </p:sp>
      <p:sp>
        <p:nvSpPr>
          <p:cNvPr id="20" name="Cuffdiff/Cuffdiff2">
            <a:extLst>
              <a:ext uri="{FF2B5EF4-FFF2-40B4-BE49-F238E27FC236}">
                <a16:creationId xmlns:a16="http://schemas.microsoft.com/office/drawing/2014/main" id="{0ED20F63-95DD-4D4F-BDCB-6BD58A24470D}"/>
              </a:ext>
            </a:extLst>
          </p:cNvPr>
          <p:cNvSpPr txBox="1"/>
          <p:nvPr/>
        </p:nvSpPr>
        <p:spPr>
          <a:xfrm>
            <a:off x="12524047" y="7137841"/>
            <a:ext cx="2420599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ggrepel</a:t>
            </a:r>
            <a:endParaRPr lang="en-US" dirty="0"/>
          </a:p>
        </p:txBody>
      </p:sp>
      <p:sp>
        <p:nvSpPr>
          <p:cNvPr id="22" name="Cuffdiff/Cuffdiff2">
            <a:extLst>
              <a:ext uri="{FF2B5EF4-FFF2-40B4-BE49-F238E27FC236}">
                <a16:creationId xmlns:a16="http://schemas.microsoft.com/office/drawing/2014/main" id="{429F0055-B195-1F49-A675-B04B4421E0FE}"/>
              </a:ext>
            </a:extLst>
          </p:cNvPr>
          <p:cNvSpPr txBox="1"/>
          <p:nvPr/>
        </p:nvSpPr>
        <p:spPr>
          <a:xfrm>
            <a:off x="12493590" y="6130035"/>
            <a:ext cx="2451056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ggplot2</a:t>
            </a:r>
          </a:p>
        </p:txBody>
      </p:sp>
      <p:sp>
        <p:nvSpPr>
          <p:cNvPr id="23" name="Cuffdiff/Cuffdiff2">
            <a:extLst>
              <a:ext uri="{FF2B5EF4-FFF2-40B4-BE49-F238E27FC236}">
                <a16:creationId xmlns:a16="http://schemas.microsoft.com/office/drawing/2014/main" id="{ED5685A5-4D90-9743-9E1C-A2417CF67B12}"/>
              </a:ext>
            </a:extLst>
          </p:cNvPr>
          <p:cNvSpPr txBox="1"/>
          <p:nvPr/>
        </p:nvSpPr>
        <p:spPr>
          <a:xfrm>
            <a:off x="17998880" y="6130035"/>
            <a:ext cx="1801134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tidyr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063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Assessing RNAseq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lang="en-US" dirty="0"/>
              <a:t>Running </a:t>
            </a:r>
            <a:r>
              <a:rPr lang="en-US" dirty="0" err="1"/>
              <a:t>RNAseq_plots</a:t>
            </a:r>
            <a:endParaRPr dirty="0"/>
          </a:p>
        </p:txBody>
      </p:sp>
      <p:sp>
        <p:nvSpPr>
          <p:cNvPr id="345" name="Four most popular RNAseq analysis programs (McDermaid et. al., 2019)"/>
          <p:cNvSpPr txBox="1"/>
          <p:nvPr/>
        </p:nvSpPr>
        <p:spPr>
          <a:xfrm>
            <a:off x="1257300" y="2003979"/>
            <a:ext cx="9009646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Help menu and basic instructions</a:t>
            </a:r>
          </a:p>
        </p:txBody>
      </p:sp>
      <p:sp>
        <p:nvSpPr>
          <p:cNvPr id="10" name="Four most popular RNAseq analysis programs (McDermaid et. al., 2019)">
            <a:extLst>
              <a:ext uri="{FF2B5EF4-FFF2-40B4-BE49-F238E27FC236}">
                <a16:creationId xmlns:a16="http://schemas.microsoft.com/office/drawing/2014/main" id="{8B466F0D-CC58-AC45-B786-79D96F0B8EB9}"/>
              </a:ext>
            </a:extLst>
          </p:cNvPr>
          <p:cNvSpPr txBox="1"/>
          <p:nvPr/>
        </p:nvSpPr>
        <p:spPr>
          <a:xfrm>
            <a:off x="1257300" y="8929622"/>
            <a:ext cx="9009646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Syntax:</a:t>
            </a:r>
          </a:p>
        </p:txBody>
      </p:sp>
      <p:sp>
        <p:nvSpPr>
          <p:cNvPr id="11" name="Cuffdiff/Cuffdiff2">
            <a:extLst>
              <a:ext uri="{FF2B5EF4-FFF2-40B4-BE49-F238E27FC236}">
                <a16:creationId xmlns:a16="http://schemas.microsoft.com/office/drawing/2014/main" id="{F902A5D5-909A-C14B-98A7-57D2ADEA16AC}"/>
              </a:ext>
            </a:extLst>
          </p:cNvPr>
          <p:cNvSpPr txBox="1"/>
          <p:nvPr/>
        </p:nvSpPr>
        <p:spPr>
          <a:xfrm>
            <a:off x="1953781" y="9813080"/>
            <a:ext cx="20128972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lvl="1" algn="l">
              <a:spcBef>
                <a:spcPts val="4800"/>
              </a:spcBef>
              <a:buClr>
                <a:srgbClr val="9A958E"/>
              </a:buClr>
              <a:buSzPct val="145000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./</a:t>
            </a:r>
            <a:r>
              <a:rPr lang="en-US" dirty="0" err="1"/>
              <a:t>RNAseq_plots.R</a:t>
            </a:r>
            <a:r>
              <a:rPr lang="en-US" dirty="0"/>
              <a:t> &lt;</a:t>
            </a:r>
            <a:r>
              <a:rPr lang="en-US" dirty="0" err="1"/>
              <a:t>libraries.tsv</a:t>
            </a:r>
            <a:r>
              <a:rPr lang="en-US" dirty="0"/>
              <a:t>&gt; &lt;-</a:t>
            </a:r>
            <a:r>
              <a:rPr lang="en-US" dirty="0" err="1"/>
              <a:t>graph_option</a:t>
            </a:r>
            <a:r>
              <a:rPr lang="en-US" dirty="0"/>
              <a:t>&gt; &lt;</a:t>
            </a:r>
            <a:r>
              <a:rPr lang="en-US" dirty="0" err="1"/>
              <a:t>baseline_name</a:t>
            </a:r>
            <a:r>
              <a:rPr lang="en-US" dirty="0"/>
              <a:t>&gt; &lt;</a:t>
            </a:r>
            <a:r>
              <a:rPr lang="en-US" dirty="0" err="1"/>
              <a:t>assessed_name</a:t>
            </a:r>
            <a:r>
              <a:rPr lang="en-US" dirty="0"/>
              <a:t>&gt;</a:t>
            </a:r>
          </a:p>
        </p:txBody>
      </p:sp>
      <p:sp>
        <p:nvSpPr>
          <p:cNvPr id="12" name="Cuffdiff/Cuffdiff2">
            <a:extLst>
              <a:ext uri="{FF2B5EF4-FFF2-40B4-BE49-F238E27FC236}">
                <a16:creationId xmlns:a16="http://schemas.microsoft.com/office/drawing/2014/main" id="{5FF159AF-6CA2-D740-BCBC-A090AFBEFAB3}"/>
              </a:ext>
            </a:extLst>
          </p:cNvPr>
          <p:cNvSpPr txBox="1"/>
          <p:nvPr/>
        </p:nvSpPr>
        <p:spPr>
          <a:xfrm>
            <a:off x="1953781" y="2888984"/>
            <a:ext cx="4930324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lvl="1" algn="l">
              <a:spcBef>
                <a:spcPts val="4800"/>
              </a:spcBef>
              <a:buClr>
                <a:srgbClr val="9A958E"/>
              </a:buClr>
              <a:buSzPct val="145000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./</a:t>
            </a:r>
            <a:r>
              <a:rPr lang="en-US" dirty="0" err="1"/>
              <a:t>RNAseq_plots.R</a:t>
            </a:r>
            <a:r>
              <a:rPr lang="en-US" dirty="0"/>
              <a:t> –h</a:t>
            </a:r>
          </a:p>
        </p:txBody>
      </p:sp>
      <p:sp>
        <p:nvSpPr>
          <p:cNvPr id="13" name="Cuffdiff/Cuffdiff2">
            <a:extLst>
              <a:ext uri="{FF2B5EF4-FFF2-40B4-BE49-F238E27FC236}">
                <a16:creationId xmlns:a16="http://schemas.microsoft.com/office/drawing/2014/main" id="{221B0E0C-DA39-9246-B142-03FC16D45C57}"/>
              </a:ext>
            </a:extLst>
          </p:cNvPr>
          <p:cNvSpPr txBox="1"/>
          <p:nvPr/>
        </p:nvSpPr>
        <p:spPr>
          <a:xfrm>
            <a:off x="1953781" y="11956005"/>
            <a:ext cx="13391551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lvl="1" algn="l">
              <a:spcBef>
                <a:spcPts val="4800"/>
              </a:spcBef>
              <a:buClr>
                <a:srgbClr val="9A958E"/>
              </a:buClr>
              <a:buSzPct val="145000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./</a:t>
            </a:r>
            <a:r>
              <a:rPr lang="en-US" dirty="0" err="1"/>
              <a:t>RNAseq_plots.R</a:t>
            </a:r>
            <a:r>
              <a:rPr lang="en-US" dirty="0"/>
              <a:t> &lt;</a:t>
            </a:r>
            <a:r>
              <a:rPr lang="en-US" dirty="0" err="1"/>
              <a:t>libraries.tsv</a:t>
            </a:r>
            <a:r>
              <a:rPr lang="en-US" dirty="0"/>
              <a:t>&gt; &lt;-all&gt; &lt;skin&gt; &lt;barbel&gt;</a:t>
            </a:r>
          </a:p>
        </p:txBody>
      </p:sp>
      <p:sp>
        <p:nvSpPr>
          <p:cNvPr id="15" name="Four most popular RNAseq analysis programs (McDermaid et. al., 2019)">
            <a:extLst>
              <a:ext uri="{FF2B5EF4-FFF2-40B4-BE49-F238E27FC236}">
                <a16:creationId xmlns:a16="http://schemas.microsoft.com/office/drawing/2014/main" id="{CB1C498A-ADAB-354F-9D63-A5A4388C8514}"/>
              </a:ext>
            </a:extLst>
          </p:cNvPr>
          <p:cNvSpPr txBox="1"/>
          <p:nvPr/>
        </p:nvSpPr>
        <p:spPr>
          <a:xfrm>
            <a:off x="1257300" y="11072547"/>
            <a:ext cx="9009646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Demo Syntax:</a:t>
            </a:r>
          </a:p>
        </p:txBody>
      </p:sp>
      <p:sp>
        <p:nvSpPr>
          <p:cNvPr id="16" name="Four most popular RNAseq analysis programs (McDermaid et. al., 2019)">
            <a:extLst>
              <a:ext uri="{FF2B5EF4-FFF2-40B4-BE49-F238E27FC236}">
                <a16:creationId xmlns:a16="http://schemas.microsoft.com/office/drawing/2014/main" id="{83E132B2-A944-9B40-9B0C-D58FDD34CD9D}"/>
              </a:ext>
            </a:extLst>
          </p:cNvPr>
          <p:cNvSpPr txBox="1"/>
          <p:nvPr/>
        </p:nvSpPr>
        <p:spPr>
          <a:xfrm>
            <a:off x="1257300" y="5211528"/>
            <a:ext cx="9009646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Packages &amp; Libraries</a:t>
            </a:r>
          </a:p>
        </p:txBody>
      </p:sp>
      <p:sp>
        <p:nvSpPr>
          <p:cNvPr id="18" name="Cuffdiff/Cuffdiff2">
            <a:extLst>
              <a:ext uri="{FF2B5EF4-FFF2-40B4-BE49-F238E27FC236}">
                <a16:creationId xmlns:a16="http://schemas.microsoft.com/office/drawing/2014/main" id="{688E1DC0-77BA-4A43-9096-7D32C3B2D067}"/>
              </a:ext>
            </a:extLst>
          </p:cNvPr>
          <p:cNvSpPr txBox="1"/>
          <p:nvPr/>
        </p:nvSpPr>
        <p:spPr>
          <a:xfrm>
            <a:off x="3623212" y="7137842"/>
            <a:ext cx="4097660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lvl="1" algn="l">
              <a:spcBef>
                <a:spcPts val="4800"/>
              </a:spcBef>
              <a:buClr>
                <a:srgbClr val="9A958E"/>
              </a:buClr>
              <a:buSzPct val="145000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- </a:t>
            </a:r>
            <a:r>
              <a:rPr lang="en-US" dirty="0" err="1"/>
              <a:t>tximport</a:t>
            </a:r>
            <a:r>
              <a:rPr lang="en-US" dirty="0"/>
              <a:t>, </a:t>
            </a:r>
            <a:r>
              <a:rPr lang="en-US" dirty="0" err="1"/>
              <a:t>edgeR</a:t>
            </a:r>
            <a:endParaRPr lang="en-US" dirty="0"/>
          </a:p>
        </p:txBody>
      </p:sp>
      <p:sp>
        <p:nvSpPr>
          <p:cNvPr id="19" name="Cuffdiff/Cuffdiff2">
            <a:extLst>
              <a:ext uri="{FF2B5EF4-FFF2-40B4-BE49-F238E27FC236}">
                <a16:creationId xmlns:a16="http://schemas.microsoft.com/office/drawing/2014/main" id="{DC35245E-1373-F840-A699-8BBD19E2EE9D}"/>
              </a:ext>
            </a:extLst>
          </p:cNvPr>
          <p:cNvSpPr txBox="1"/>
          <p:nvPr/>
        </p:nvSpPr>
        <p:spPr>
          <a:xfrm>
            <a:off x="1953781" y="6130035"/>
            <a:ext cx="7485575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BioConductor</a:t>
            </a:r>
            <a:r>
              <a:rPr lang="en-US" dirty="0"/>
              <a:t> (</a:t>
            </a:r>
            <a:r>
              <a:rPr lang="en-US" dirty="0" err="1"/>
              <a:t>BiocManager</a:t>
            </a:r>
            <a:r>
              <a:rPr lang="en-US" dirty="0"/>
              <a:t>)</a:t>
            </a:r>
          </a:p>
        </p:txBody>
      </p:sp>
      <p:sp>
        <p:nvSpPr>
          <p:cNvPr id="20" name="Cuffdiff/Cuffdiff2">
            <a:extLst>
              <a:ext uri="{FF2B5EF4-FFF2-40B4-BE49-F238E27FC236}">
                <a16:creationId xmlns:a16="http://schemas.microsoft.com/office/drawing/2014/main" id="{0ED20F63-95DD-4D4F-BDCB-6BD58A24470D}"/>
              </a:ext>
            </a:extLst>
          </p:cNvPr>
          <p:cNvSpPr txBox="1"/>
          <p:nvPr/>
        </p:nvSpPr>
        <p:spPr>
          <a:xfrm>
            <a:off x="12524047" y="7137841"/>
            <a:ext cx="2420599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ggrepel</a:t>
            </a:r>
            <a:endParaRPr lang="en-US" dirty="0"/>
          </a:p>
        </p:txBody>
      </p:sp>
      <p:sp>
        <p:nvSpPr>
          <p:cNvPr id="22" name="Cuffdiff/Cuffdiff2">
            <a:extLst>
              <a:ext uri="{FF2B5EF4-FFF2-40B4-BE49-F238E27FC236}">
                <a16:creationId xmlns:a16="http://schemas.microsoft.com/office/drawing/2014/main" id="{429F0055-B195-1F49-A675-B04B4421E0FE}"/>
              </a:ext>
            </a:extLst>
          </p:cNvPr>
          <p:cNvSpPr txBox="1"/>
          <p:nvPr/>
        </p:nvSpPr>
        <p:spPr>
          <a:xfrm>
            <a:off x="12493590" y="6130035"/>
            <a:ext cx="2451056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ggplot2</a:t>
            </a:r>
          </a:p>
        </p:txBody>
      </p:sp>
      <p:sp>
        <p:nvSpPr>
          <p:cNvPr id="23" name="Cuffdiff/Cuffdiff2">
            <a:extLst>
              <a:ext uri="{FF2B5EF4-FFF2-40B4-BE49-F238E27FC236}">
                <a16:creationId xmlns:a16="http://schemas.microsoft.com/office/drawing/2014/main" id="{ED5685A5-4D90-9743-9E1C-A2417CF67B12}"/>
              </a:ext>
            </a:extLst>
          </p:cNvPr>
          <p:cNvSpPr txBox="1"/>
          <p:nvPr/>
        </p:nvSpPr>
        <p:spPr>
          <a:xfrm>
            <a:off x="17998880" y="6130035"/>
            <a:ext cx="1801134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tidyr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501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Assessing RNAseq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lang="en-US" dirty="0" err="1"/>
              <a:t>RNAseq_plots</a:t>
            </a:r>
            <a:r>
              <a:rPr lang="en-US" dirty="0"/>
              <a:t> operations</a:t>
            </a:r>
            <a:endParaRPr dirty="0"/>
          </a:p>
        </p:txBody>
      </p:sp>
      <p:sp>
        <p:nvSpPr>
          <p:cNvPr id="9" name="Cuffdiff/Cuffdiff2">
            <a:extLst>
              <a:ext uri="{FF2B5EF4-FFF2-40B4-BE49-F238E27FC236}">
                <a16:creationId xmlns:a16="http://schemas.microsoft.com/office/drawing/2014/main" id="{F099FD88-590B-0C47-B967-1074FD2E7336}"/>
              </a:ext>
            </a:extLst>
          </p:cNvPr>
          <p:cNvSpPr txBox="1"/>
          <p:nvPr/>
        </p:nvSpPr>
        <p:spPr>
          <a:xfrm>
            <a:off x="1922250" y="2192118"/>
            <a:ext cx="7347011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b="1" dirty="0" err="1"/>
              <a:t>Dataframe</a:t>
            </a:r>
            <a:r>
              <a:rPr lang="en-US" b="1" dirty="0"/>
              <a:t> Reading &amp; Prep</a:t>
            </a:r>
          </a:p>
        </p:txBody>
      </p:sp>
      <p:sp>
        <p:nvSpPr>
          <p:cNvPr id="14" name="Cuffdiff/Cuffdiff2">
            <a:extLst>
              <a:ext uri="{FF2B5EF4-FFF2-40B4-BE49-F238E27FC236}">
                <a16:creationId xmlns:a16="http://schemas.microsoft.com/office/drawing/2014/main" id="{FC335BB7-CA50-C743-96B4-E44438B45678}"/>
              </a:ext>
            </a:extLst>
          </p:cNvPr>
          <p:cNvSpPr txBox="1"/>
          <p:nvPr/>
        </p:nvSpPr>
        <p:spPr>
          <a:xfrm>
            <a:off x="1922250" y="5960606"/>
            <a:ext cx="10131556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b="1" dirty="0"/>
              <a:t>Assessing Differential Gene Expression</a:t>
            </a:r>
          </a:p>
        </p:txBody>
      </p:sp>
      <p:sp>
        <p:nvSpPr>
          <p:cNvPr id="16" name="Cuffdiff/Cuffdiff2">
            <a:extLst>
              <a:ext uri="{FF2B5EF4-FFF2-40B4-BE49-F238E27FC236}">
                <a16:creationId xmlns:a16="http://schemas.microsoft.com/office/drawing/2014/main" id="{D0CF6151-E1D4-0647-AC15-7FDF39E40948}"/>
              </a:ext>
            </a:extLst>
          </p:cNvPr>
          <p:cNvSpPr txBox="1"/>
          <p:nvPr/>
        </p:nvSpPr>
        <p:spPr>
          <a:xfrm>
            <a:off x="1922250" y="9815048"/>
            <a:ext cx="2641364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b="1" dirty="0"/>
              <a:t>Plotting</a:t>
            </a:r>
          </a:p>
        </p:txBody>
      </p:sp>
      <p:sp>
        <p:nvSpPr>
          <p:cNvPr id="17" name="Cuffdiff/Cuffdiff2">
            <a:extLst>
              <a:ext uri="{FF2B5EF4-FFF2-40B4-BE49-F238E27FC236}">
                <a16:creationId xmlns:a16="http://schemas.microsoft.com/office/drawing/2014/main" id="{E9625065-5FD2-2747-82D2-E0348B580842}"/>
              </a:ext>
            </a:extLst>
          </p:cNvPr>
          <p:cNvSpPr txBox="1"/>
          <p:nvPr/>
        </p:nvSpPr>
        <p:spPr>
          <a:xfrm>
            <a:off x="3182819" y="3659753"/>
            <a:ext cx="14775712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Identifying libraries, library categories, and </a:t>
            </a:r>
            <a:r>
              <a:rPr lang="en-US" dirty="0" err="1"/>
              <a:t>quant.sf</a:t>
            </a:r>
            <a:r>
              <a:rPr lang="en-US" dirty="0"/>
              <a:t> file paths</a:t>
            </a:r>
          </a:p>
        </p:txBody>
      </p:sp>
      <p:sp>
        <p:nvSpPr>
          <p:cNvPr id="21" name="Cuffdiff/Cuffdiff2">
            <a:extLst>
              <a:ext uri="{FF2B5EF4-FFF2-40B4-BE49-F238E27FC236}">
                <a16:creationId xmlns:a16="http://schemas.microsoft.com/office/drawing/2014/main" id="{D3B384F1-537F-304C-AD37-96FB82FFCF21}"/>
              </a:ext>
            </a:extLst>
          </p:cNvPr>
          <p:cNvSpPr txBox="1"/>
          <p:nvPr/>
        </p:nvSpPr>
        <p:spPr>
          <a:xfrm>
            <a:off x="3182819" y="11149420"/>
            <a:ext cx="5512471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ggplot</a:t>
            </a:r>
            <a:r>
              <a:rPr lang="en-US" dirty="0"/>
              <a:t>, </a:t>
            </a:r>
            <a:r>
              <a:rPr lang="en-US" dirty="0" err="1"/>
              <a:t>ggrepel</a:t>
            </a:r>
            <a:r>
              <a:rPr lang="en-US" dirty="0"/>
              <a:t>, </a:t>
            </a:r>
            <a:r>
              <a:rPr lang="en-US" dirty="0" err="1"/>
              <a:t>tidyr</a:t>
            </a:r>
            <a:endParaRPr lang="en-US" dirty="0"/>
          </a:p>
        </p:txBody>
      </p:sp>
      <p:sp>
        <p:nvSpPr>
          <p:cNvPr id="22" name="Cuffdiff/Cuffdiff2">
            <a:extLst>
              <a:ext uri="{FF2B5EF4-FFF2-40B4-BE49-F238E27FC236}">
                <a16:creationId xmlns:a16="http://schemas.microsoft.com/office/drawing/2014/main" id="{9E7341FE-A086-8F4B-89A9-881080F81686}"/>
              </a:ext>
            </a:extLst>
          </p:cNvPr>
          <p:cNvSpPr txBox="1"/>
          <p:nvPr/>
        </p:nvSpPr>
        <p:spPr>
          <a:xfrm>
            <a:off x="3182819" y="7380932"/>
            <a:ext cx="4390304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tximport</a:t>
            </a:r>
            <a:r>
              <a:rPr lang="en-US" dirty="0"/>
              <a:t>, </a:t>
            </a:r>
            <a:r>
              <a:rPr lang="en-US" dirty="0" err="1"/>
              <a:t>edgeR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9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Create Edge R objects…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90500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518159">
              <a:defRPr sz="6240" spc="12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Assessing Differential Gene Expression</a:t>
            </a:r>
          </a:p>
        </p:txBody>
      </p:sp>
      <p:sp>
        <p:nvSpPr>
          <p:cNvPr id="14" name="Cuffdiff/Cuffdiff2">
            <a:extLst>
              <a:ext uri="{FF2B5EF4-FFF2-40B4-BE49-F238E27FC236}">
                <a16:creationId xmlns:a16="http://schemas.microsoft.com/office/drawing/2014/main" id="{94FAB890-64C4-7C4B-8F86-EB5A63E3A2DD}"/>
              </a:ext>
            </a:extLst>
          </p:cNvPr>
          <p:cNvSpPr txBox="1"/>
          <p:nvPr/>
        </p:nvSpPr>
        <p:spPr>
          <a:xfrm>
            <a:off x="1257300" y="2209800"/>
            <a:ext cx="9386352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b="1" dirty="0"/>
              <a:t>Import salmon read data (</a:t>
            </a:r>
            <a:r>
              <a:rPr lang="en-US" b="1" dirty="0" err="1"/>
              <a:t>tximport</a:t>
            </a:r>
            <a:r>
              <a:rPr lang="en-US" b="1" dirty="0"/>
              <a:t>)</a:t>
            </a:r>
          </a:p>
        </p:txBody>
      </p:sp>
      <p:sp>
        <p:nvSpPr>
          <p:cNvPr id="15" name="Cuffdiff/Cuffdiff2">
            <a:extLst>
              <a:ext uri="{FF2B5EF4-FFF2-40B4-BE49-F238E27FC236}">
                <a16:creationId xmlns:a16="http://schemas.microsoft.com/office/drawing/2014/main" id="{33AC0512-622B-D849-9FFD-62E482D9D5A8}"/>
              </a:ext>
            </a:extLst>
          </p:cNvPr>
          <p:cNvSpPr txBox="1"/>
          <p:nvPr/>
        </p:nvSpPr>
        <p:spPr>
          <a:xfrm>
            <a:off x="1257300" y="3217187"/>
            <a:ext cx="10323724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Filter transcripts according to &gt; 10.0 CPM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7D2C07-B832-8E41-96DD-547068E064E4}"/>
              </a:ext>
            </a:extLst>
          </p:cNvPr>
          <p:cNvSpPr txBox="1"/>
          <p:nvPr/>
        </p:nvSpPr>
        <p:spPr>
          <a:xfrm>
            <a:off x="1257300" y="4990822"/>
            <a:ext cx="15537180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b="1" dirty="0" err="1"/>
              <a:t>DGEList</a:t>
            </a:r>
            <a:r>
              <a:rPr lang="en-US" b="1" dirty="0"/>
              <a:t>() makes DGE object for </a:t>
            </a:r>
            <a:r>
              <a:rPr lang="en-US" b="1" dirty="0" err="1"/>
              <a:t>EdgeR</a:t>
            </a:r>
            <a:r>
              <a:rPr lang="en-US" b="1" dirty="0"/>
              <a:t> functions</a:t>
            </a:r>
          </a:p>
        </p:txBody>
      </p:sp>
      <p:sp>
        <p:nvSpPr>
          <p:cNvPr id="20" name="Cuffdiff/Cuffdiff2">
            <a:extLst>
              <a:ext uri="{FF2B5EF4-FFF2-40B4-BE49-F238E27FC236}">
                <a16:creationId xmlns:a16="http://schemas.microsoft.com/office/drawing/2014/main" id="{6734EC96-09CC-D948-93ED-5FDC3447A6C0}"/>
              </a:ext>
            </a:extLst>
          </p:cNvPr>
          <p:cNvSpPr txBox="1"/>
          <p:nvPr/>
        </p:nvSpPr>
        <p:spPr>
          <a:xfrm>
            <a:off x="2616888" y="6109075"/>
            <a:ext cx="10220427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Normalize libraries (</a:t>
            </a:r>
            <a:r>
              <a:rPr lang="en-US" dirty="0" err="1"/>
              <a:t>calcNormFactors</a:t>
            </a:r>
            <a:r>
              <a:rPr lang="en-US" dirty="0"/>
              <a:t>())</a:t>
            </a:r>
          </a:p>
        </p:txBody>
      </p:sp>
      <p:sp>
        <p:nvSpPr>
          <p:cNvPr id="21" name="Cuffdiff/Cuffdiff2">
            <a:extLst>
              <a:ext uri="{FF2B5EF4-FFF2-40B4-BE49-F238E27FC236}">
                <a16:creationId xmlns:a16="http://schemas.microsoft.com/office/drawing/2014/main" id="{DDA3A4A4-7FBD-9645-AE4D-AF340B8B3F8B}"/>
              </a:ext>
            </a:extLst>
          </p:cNvPr>
          <p:cNvSpPr txBox="1"/>
          <p:nvPr/>
        </p:nvSpPr>
        <p:spPr>
          <a:xfrm>
            <a:off x="2616888" y="8366099"/>
            <a:ext cx="13276327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Calculate tagwise dispersion (</a:t>
            </a:r>
            <a:r>
              <a:rPr lang="en-US" dirty="0" err="1"/>
              <a:t>estimateTagwiseDisp</a:t>
            </a:r>
            <a:r>
              <a:rPr lang="en-US" dirty="0"/>
              <a:t>())</a:t>
            </a:r>
          </a:p>
        </p:txBody>
      </p:sp>
      <p:sp>
        <p:nvSpPr>
          <p:cNvPr id="22" name="Cuffdiff/Cuffdiff2">
            <a:extLst>
              <a:ext uri="{FF2B5EF4-FFF2-40B4-BE49-F238E27FC236}">
                <a16:creationId xmlns:a16="http://schemas.microsoft.com/office/drawing/2014/main" id="{F920AB7E-1C29-244D-A838-4FBEBFDC5545}"/>
              </a:ext>
            </a:extLst>
          </p:cNvPr>
          <p:cNvSpPr txBox="1"/>
          <p:nvPr/>
        </p:nvSpPr>
        <p:spPr>
          <a:xfrm>
            <a:off x="2616888" y="7237587"/>
            <a:ext cx="13673167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Calculate common dispersion (</a:t>
            </a:r>
            <a:r>
              <a:rPr lang="en-US" dirty="0" err="1"/>
              <a:t>estimateCommonDisp</a:t>
            </a:r>
            <a:r>
              <a:rPr lang="en-US" dirty="0"/>
              <a:t>())</a:t>
            </a:r>
          </a:p>
        </p:txBody>
      </p:sp>
      <p:sp>
        <p:nvSpPr>
          <p:cNvPr id="23" name="Cuffdiff/Cuffdiff2">
            <a:extLst>
              <a:ext uri="{FF2B5EF4-FFF2-40B4-BE49-F238E27FC236}">
                <a16:creationId xmlns:a16="http://schemas.microsoft.com/office/drawing/2014/main" id="{4ABC3F51-1399-854D-A71F-4D932CF23E03}"/>
              </a:ext>
            </a:extLst>
          </p:cNvPr>
          <p:cNvSpPr txBox="1"/>
          <p:nvPr/>
        </p:nvSpPr>
        <p:spPr>
          <a:xfrm>
            <a:off x="4811390" y="9375427"/>
            <a:ext cx="11275266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prior.n</a:t>
            </a:r>
            <a:r>
              <a:rPr lang="en-US" dirty="0"/>
              <a:t> = 50 / (# of samples — # of categories)</a:t>
            </a:r>
          </a:p>
        </p:txBody>
      </p:sp>
      <p:sp>
        <p:nvSpPr>
          <p:cNvPr id="24" name="Cuffdiff/Cuffdiff2">
            <a:extLst>
              <a:ext uri="{FF2B5EF4-FFF2-40B4-BE49-F238E27FC236}">
                <a16:creationId xmlns:a16="http://schemas.microsoft.com/office/drawing/2014/main" id="{468DD3B0-5877-E74E-B7E2-38471314C493}"/>
              </a:ext>
            </a:extLst>
          </p:cNvPr>
          <p:cNvSpPr txBox="1"/>
          <p:nvPr/>
        </p:nvSpPr>
        <p:spPr>
          <a:xfrm>
            <a:off x="2616888" y="11131737"/>
            <a:ext cx="10874259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Calculate exact test (</a:t>
            </a:r>
            <a:r>
              <a:rPr lang="en-US" dirty="0" err="1"/>
              <a:t>estimateTagwiseDisp</a:t>
            </a:r>
            <a:r>
              <a:rPr lang="en-US" dirty="0"/>
              <a:t>())</a:t>
            </a:r>
          </a:p>
        </p:txBody>
      </p:sp>
      <p:sp>
        <p:nvSpPr>
          <p:cNvPr id="25" name="Cuffdiff/Cuffdiff2">
            <a:extLst>
              <a:ext uri="{FF2B5EF4-FFF2-40B4-BE49-F238E27FC236}">
                <a16:creationId xmlns:a16="http://schemas.microsoft.com/office/drawing/2014/main" id="{1F94CC79-5680-4E46-BCB9-C70210BC8901}"/>
              </a:ext>
            </a:extLst>
          </p:cNvPr>
          <p:cNvSpPr txBox="1"/>
          <p:nvPr/>
        </p:nvSpPr>
        <p:spPr>
          <a:xfrm>
            <a:off x="2616888" y="12260249"/>
            <a:ext cx="16395001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Interpret exact test results as up/down regulated (</a:t>
            </a:r>
            <a:r>
              <a:rPr lang="en-US" dirty="0" err="1"/>
              <a:t>decideTestsDGE</a:t>
            </a:r>
            <a:r>
              <a:rPr lang="en-US" dirty="0"/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290750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Major types of RNAseq Visuals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Major types of RNAseq Visuals</a:t>
            </a:r>
          </a:p>
        </p:txBody>
      </p:sp>
      <p:sp>
        <p:nvSpPr>
          <p:cNvPr id="362" name="Major types of RNAseq analyses"/>
          <p:cNvSpPr txBox="1"/>
          <p:nvPr/>
        </p:nvSpPr>
        <p:spPr>
          <a:xfrm>
            <a:off x="8275800" y="2030919"/>
            <a:ext cx="7832401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Major types of RNAseq analyses</a:t>
            </a:r>
          </a:p>
        </p:txBody>
      </p:sp>
      <p:grpSp>
        <p:nvGrpSpPr>
          <p:cNvPr id="365" name="Group"/>
          <p:cNvGrpSpPr/>
          <p:nvPr/>
        </p:nvGrpSpPr>
        <p:grpSpPr>
          <a:xfrm>
            <a:off x="5664199" y="3391479"/>
            <a:ext cx="13055601" cy="5351362"/>
            <a:chOff x="0" y="0"/>
            <a:chExt cx="13055600" cy="5351360"/>
          </a:xfrm>
        </p:grpSpPr>
        <p:pic>
          <p:nvPicPr>
            <p:cNvPr id="363" name="Screen Shot 2022-12-04 at 5.15.16 PM.png" descr="Screen Shot 2022-12-04 at 5.15.16 PM.png"/>
            <p:cNvPicPr>
              <a:picLocks noChangeAspect="1"/>
            </p:cNvPicPr>
            <p:nvPr/>
          </p:nvPicPr>
          <p:blipFill>
            <a:blip r:embed="rId2"/>
            <a:srcRect t="2550" b="4831"/>
            <a:stretch>
              <a:fillRect/>
            </a:stretch>
          </p:blipFill>
          <p:spPr>
            <a:xfrm>
              <a:off x="0" y="0"/>
              <a:ext cx="13055601" cy="40815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64" name="(McDermaid et. al., 2019)"/>
            <p:cNvSpPr/>
            <p:nvPr/>
          </p:nvSpPr>
          <p:spPr>
            <a:xfrm>
              <a:off x="8603519" y="408136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 algn="l">
                <a:spcBef>
                  <a:spcPts val="4800"/>
                </a:spcBef>
                <a:defRPr sz="3000" b="1" spc="59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>
                <a:defRPr sz="4200" spc="84"/>
              </a:pPr>
              <a:r>
                <a:rPr sz="3000" spc="59"/>
                <a:t>(McDermaid et. al., 2019)</a:t>
              </a:r>
            </a:p>
          </p:txBody>
        </p:sp>
      </p:grpSp>
      <p:sp>
        <p:nvSpPr>
          <p:cNvPr id="366" name="Most programs do not do all analyses"/>
          <p:cNvSpPr txBox="1"/>
          <p:nvPr/>
        </p:nvSpPr>
        <p:spPr>
          <a:xfrm>
            <a:off x="2811972" y="8317054"/>
            <a:ext cx="9120607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Most programs do not do all analyses</a:t>
            </a:r>
          </a:p>
        </p:txBody>
      </p:sp>
      <p:sp>
        <p:nvSpPr>
          <p:cNvPr id="367" name="Program plotting functions convenient, but may not save table for future reference"/>
          <p:cNvSpPr txBox="1"/>
          <p:nvPr/>
        </p:nvSpPr>
        <p:spPr>
          <a:xfrm>
            <a:off x="2811972" y="9950059"/>
            <a:ext cx="20314728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Program plotting functions convenient, but may not save </a:t>
            </a:r>
            <a:r>
              <a:rPr lang="en-US" dirty="0"/>
              <a:t>raw data</a:t>
            </a:r>
            <a:r>
              <a:rPr dirty="0"/>
              <a:t> for future reference </a:t>
            </a:r>
          </a:p>
        </p:txBody>
      </p:sp>
      <p:sp>
        <p:nvSpPr>
          <p:cNvPr id="368" name="We will use ggplot2 and save all source tables"/>
          <p:cNvSpPr txBox="1"/>
          <p:nvPr/>
        </p:nvSpPr>
        <p:spPr>
          <a:xfrm>
            <a:off x="2811972" y="11643445"/>
            <a:ext cx="13586412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RNAseq_plots</a:t>
            </a:r>
            <a:r>
              <a:rPr lang="en-US" dirty="0"/>
              <a:t> uses </a:t>
            </a:r>
            <a:r>
              <a:rPr dirty="0"/>
              <a:t>ggplot2 and save</a:t>
            </a:r>
            <a:r>
              <a:rPr lang="en-US" dirty="0"/>
              <a:t>s</a:t>
            </a:r>
            <a:r>
              <a:rPr dirty="0"/>
              <a:t> all </a:t>
            </a:r>
            <a:r>
              <a:rPr lang="en-US" dirty="0"/>
              <a:t>raw data</a:t>
            </a:r>
            <a:r>
              <a:rPr dirty="0"/>
              <a:t> tables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ows distribution of mapped read counts"/>
          <p:cNvSpPr txBox="1"/>
          <p:nvPr/>
        </p:nvSpPr>
        <p:spPr>
          <a:xfrm>
            <a:off x="12648790" y="6852038"/>
            <a:ext cx="9652258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Shows distribution of </a:t>
            </a:r>
            <a:r>
              <a:rPr lang="en-US" dirty="0"/>
              <a:t>CPMs per library</a:t>
            </a:r>
            <a:endParaRPr dirty="0"/>
          </a:p>
        </p:txBody>
      </p:sp>
      <p:sp>
        <p:nvSpPr>
          <p:cNvPr id="380" name="IDs any outlier / questionable samples"/>
          <p:cNvSpPr txBox="1"/>
          <p:nvPr/>
        </p:nvSpPr>
        <p:spPr>
          <a:xfrm>
            <a:off x="12648790" y="9128393"/>
            <a:ext cx="9304203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IDs any outlier / questionable samples</a:t>
            </a:r>
          </a:p>
        </p:txBody>
      </p:sp>
      <p:sp>
        <p:nvSpPr>
          <p:cNvPr id="382" name="Read Distribution Plot"/>
          <p:cNvSpPr txBox="1"/>
          <p:nvPr/>
        </p:nvSpPr>
        <p:spPr>
          <a:xfrm>
            <a:off x="3813008" y="1795884"/>
            <a:ext cx="5505371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Read Distribution Plot</a:t>
            </a:r>
          </a:p>
        </p:txBody>
      </p:sp>
      <p:sp>
        <p:nvSpPr>
          <p:cNvPr id="387" name="RNAseq Visuals: Quality (RStudio)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RNAseq Visuals: Quality (</a:t>
            </a:r>
            <a:r>
              <a:rPr b="1"/>
              <a:t>RStudio</a:t>
            </a:r>
            <a:r>
              <a:t>)</a:t>
            </a:r>
          </a:p>
        </p:txBody>
      </p:sp>
      <p:sp>
        <p:nvSpPr>
          <p:cNvPr id="11" name="Shows distribution of mapped read counts">
            <a:extLst>
              <a:ext uri="{FF2B5EF4-FFF2-40B4-BE49-F238E27FC236}">
                <a16:creationId xmlns:a16="http://schemas.microsoft.com/office/drawing/2014/main" id="{5EE37C56-F85D-DE43-9813-991284C3C83E}"/>
              </a:ext>
            </a:extLst>
          </p:cNvPr>
          <p:cNvSpPr txBox="1"/>
          <p:nvPr/>
        </p:nvSpPr>
        <p:spPr>
          <a:xfrm>
            <a:off x="12648790" y="4575684"/>
            <a:ext cx="9998956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Takes log10 of DGE object CPM counts 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52030E-2BF4-3C49-9F76-D52CF4317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686" y="2484426"/>
            <a:ext cx="10296525" cy="10296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MDS Plot"/>
          <p:cNvSpPr txBox="1"/>
          <p:nvPr/>
        </p:nvSpPr>
        <p:spPr>
          <a:xfrm>
            <a:off x="4618880" y="1779443"/>
            <a:ext cx="2436643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MDS Plot</a:t>
            </a:r>
          </a:p>
        </p:txBody>
      </p:sp>
      <p:sp>
        <p:nvSpPr>
          <p:cNvPr id="384" name="Depicts samples’ similarity in euclidean space"/>
          <p:cNvSpPr txBox="1"/>
          <p:nvPr/>
        </p:nvSpPr>
        <p:spPr>
          <a:xfrm>
            <a:off x="11170082" y="4393168"/>
            <a:ext cx="11731877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Depicts samples’ similarity in </a:t>
            </a:r>
            <a:r>
              <a:rPr lang="en-US" dirty="0" err="1"/>
              <a:t>euclidean</a:t>
            </a:r>
            <a:r>
              <a:rPr lang="en-US" dirty="0"/>
              <a:t> space via </a:t>
            </a:r>
            <a:r>
              <a:rPr lang="en-US" dirty="0" err="1"/>
              <a:t>EdgeR’s</a:t>
            </a:r>
            <a:r>
              <a:rPr lang="en-US" dirty="0"/>
              <a:t> </a:t>
            </a:r>
            <a:r>
              <a:rPr lang="en-US" dirty="0" err="1"/>
              <a:t>plotMDS.DGEList</a:t>
            </a:r>
            <a:r>
              <a:rPr lang="en-US" dirty="0"/>
              <a:t>()</a:t>
            </a:r>
          </a:p>
        </p:txBody>
      </p:sp>
      <p:sp>
        <p:nvSpPr>
          <p:cNvPr id="385" name="Samples group by tissue, suggests no contamination"/>
          <p:cNvSpPr txBox="1"/>
          <p:nvPr/>
        </p:nvSpPr>
        <p:spPr>
          <a:xfrm>
            <a:off x="11170082" y="9380935"/>
            <a:ext cx="12396392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Samples group by tissue, suggests no contamination</a:t>
            </a:r>
          </a:p>
        </p:txBody>
      </p:sp>
      <p:sp>
        <p:nvSpPr>
          <p:cNvPr id="387" name="RNAseq Visuals: Quality (RStudio)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RNAseq Visuals: Quality (</a:t>
            </a:r>
            <a:r>
              <a:rPr b="1"/>
              <a:t>RStudio</a:t>
            </a:r>
            <a:r>
              <a:t>)</a:t>
            </a:r>
          </a:p>
        </p:txBody>
      </p:sp>
      <p:sp>
        <p:nvSpPr>
          <p:cNvPr id="11" name="Samples group by tissue, suggests no contamination">
            <a:extLst>
              <a:ext uri="{FF2B5EF4-FFF2-40B4-BE49-F238E27FC236}">
                <a16:creationId xmlns:a16="http://schemas.microsoft.com/office/drawing/2014/main" id="{E476E699-FB12-BC41-9100-E7B21F1F727B}"/>
              </a:ext>
            </a:extLst>
          </p:cNvPr>
          <p:cNvSpPr txBox="1"/>
          <p:nvPr/>
        </p:nvSpPr>
        <p:spPr>
          <a:xfrm>
            <a:off x="11170082" y="6924467"/>
            <a:ext cx="12266884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greater distance = greater differences in expression</a:t>
            </a:r>
            <a:endParaRPr dirty="0"/>
          </a:p>
        </p:txBody>
      </p:sp>
      <p:pic>
        <p:nvPicPr>
          <p:cNvPr id="3" name="Picture 2" descr="A graph with numbers and symbols&#10;&#10;Description automatically generated with medium confidence">
            <a:extLst>
              <a:ext uri="{FF2B5EF4-FFF2-40B4-BE49-F238E27FC236}">
                <a16:creationId xmlns:a16="http://schemas.microsoft.com/office/drawing/2014/main" id="{6E9B0329-7E71-0747-96E8-AD257561F9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26" y="2467985"/>
            <a:ext cx="10039350" cy="1003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466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Biological Coefficient Variation (BCV) Plot"/>
          <p:cNvSpPr txBox="1"/>
          <p:nvPr/>
        </p:nvSpPr>
        <p:spPr>
          <a:xfrm>
            <a:off x="1804418" y="1957846"/>
            <a:ext cx="10380500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Biological Coefficient Variation (BCV) Plot</a:t>
            </a:r>
          </a:p>
        </p:txBody>
      </p:sp>
      <p:sp>
        <p:nvSpPr>
          <p:cNvPr id="396" name="Shows common (blue) and tagwise/transcript (dots) dispersion"/>
          <p:cNvSpPr txBox="1"/>
          <p:nvPr/>
        </p:nvSpPr>
        <p:spPr>
          <a:xfrm>
            <a:off x="13517312" y="8570829"/>
            <a:ext cx="9069891" cy="1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Shows common (blue) and tagwise/transcript (dots) dispersion</a:t>
            </a:r>
          </a:p>
        </p:txBody>
      </p:sp>
      <p:sp>
        <p:nvSpPr>
          <p:cNvPr id="397" name="Common of 0.2-0.4 indicates good data"/>
          <p:cNvSpPr txBox="1"/>
          <p:nvPr/>
        </p:nvSpPr>
        <p:spPr>
          <a:xfrm>
            <a:off x="13517312" y="11136464"/>
            <a:ext cx="9828437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Common of 0.2-0.4 indicates good data</a:t>
            </a:r>
            <a:r>
              <a:rPr lang="en-US" dirty="0"/>
              <a:t> (source???)</a:t>
            </a:r>
            <a:endParaRPr dirty="0"/>
          </a:p>
        </p:txBody>
      </p:sp>
      <p:sp>
        <p:nvSpPr>
          <p:cNvPr id="398" name="RNAseq Visuals: Quality (RStudio)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RNAseq Visuals: Quality (</a:t>
            </a:r>
            <a:r>
              <a:rPr b="1"/>
              <a:t>RStudio</a:t>
            </a:r>
            <a:r>
              <a:t>)</a:t>
            </a:r>
          </a:p>
        </p:txBody>
      </p:sp>
      <p:sp>
        <p:nvSpPr>
          <p:cNvPr id="7" name="Shows distribution of mapped read counts">
            <a:extLst>
              <a:ext uri="{FF2B5EF4-FFF2-40B4-BE49-F238E27FC236}">
                <a16:creationId xmlns:a16="http://schemas.microsoft.com/office/drawing/2014/main" id="{A1257C7F-1B4B-8348-A94A-F80D4A54CCC6}"/>
              </a:ext>
            </a:extLst>
          </p:cNvPr>
          <p:cNvSpPr txBox="1"/>
          <p:nvPr/>
        </p:nvSpPr>
        <p:spPr>
          <a:xfrm>
            <a:off x="13517312" y="3245335"/>
            <a:ext cx="9609388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Takes </a:t>
            </a:r>
            <a:r>
              <a:rPr lang="en-US" dirty="0" err="1"/>
              <a:t>DGE_object’s</a:t>
            </a:r>
            <a:r>
              <a:rPr lang="en-US" dirty="0"/>
              <a:t> </a:t>
            </a:r>
            <a:r>
              <a:rPr lang="en-US" dirty="0" err="1"/>
              <a:t>AveLogCPM</a:t>
            </a:r>
            <a:r>
              <a:rPr lang="en-US" dirty="0"/>
              <a:t> &amp; </a:t>
            </a:r>
            <a:r>
              <a:rPr lang="en-US" dirty="0" err="1"/>
              <a:t>Sq.Root</a:t>
            </a:r>
            <a:r>
              <a:rPr lang="en-US" dirty="0"/>
              <a:t> of </a:t>
            </a:r>
            <a:r>
              <a:rPr lang="en-US" dirty="0" err="1"/>
              <a:t>tagwise.dispersion</a:t>
            </a:r>
            <a:endParaRPr lang="en-US" dirty="0"/>
          </a:p>
        </p:txBody>
      </p:sp>
      <p:sp>
        <p:nvSpPr>
          <p:cNvPr id="12" name="Shows distribution of mapped read counts">
            <a:extLst>
              <a:ext uri="{FF2B5EF4-FFF2-40B4-BE49-F238E27FC236}">
                <a16:creationId xmlns:a16="http://schemas.microsoft.com/office/drawing/2014/main" id="{DBCB1A87-4BDA-1942-9349-BBCD7347FF8F}"/>
              </a:ext>
            </a:extLst>
          </p:cNvPr>
          <p:cNvSpPr txBox="1"/>
          <p:nvPr/>
        </p:nvSpPr>
        <p:spPr>
          <a:xfrm>
            <a:off x="13517312" y="5908082"/>
            <a:ext cx="9069890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Plots Y-intercept as </a:t>
            </a:r>
            <a:r>
              <a:rPr lang="en-US" dirty="0" err="1"/>
              <a:t>Sq.Root</a:t>
            </a:r>
            <a:r>
              <a:rPr lang="en-US" dirty="0"/>
              <a:t> of </a:t>
            </a:r>
            <a:r>
              <a:rPr lang="en-US" dirty="0" err="1"/>
              <a:t>DGE_object’s</a:t>
            </a:r>
            <a:r>
              <a:rPr lang="en-US" dirty="0"/>
              <a:t> </a:t>
            </a:r>
            <a:r>
              <a:rPr lang="en-US" dirty="0" err="1"/>
              <a:t>common.dispersion</a:t>
            </a:r>
            <a:endParaRPr lang="en-US" dirty="0"/>
          </a:p>
        </p:txBody>
      </p:sp>
      <p:pic>
        <p:nvPicPr>
          <p:cNvPr id="5" name="Picture 4" descr="A graph showing a graph of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C7DA3906-643E-0841-A5B6-283B99997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534" y="2646388"/>
            <a:ext cx="10427384" cy="104273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MA Plot"/>
          <p:cNvSpPr txBox="1"/>
          <p:nvPr/>
        </p:nvSpPr>
        <p:spPr>
          <a:xfrm>
            <a:off x="4617226" y="1938395"/>
            <a:ext cx="2099892" cy="6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MA Plot</a:t>
            </a:r>
          </a:p>
        </p:txBody>
      </p:sp>
      <p:sp>
        <p:nvSpPr>
          <p:cNvPr id="414" name="RNAseq Visuals: Expression (RStudio)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RNAseq Visuals: Expression (</a:t>
            </a:r>
            <a:r>
              <a:rPr b="1"/>
              <a:t>RStudio</a:t>
            </a:r>
            <a:r>
              <a:t>)</a:t>
            </a:r>
          </a:p>
        </p:txBody>
      </p:sp>
      <p:sp>
        <p:nvSpPr>
          <p:cNvPr id="10" name="Shows distribution of mapped read counts">
            <a:extLst>
              <a:ext uri="{FF2B5EF4-FFF2-40B4-BE49-F238E27FC236}">
                <a16:creationId xmlns:a16="http://schemas.microsoft.com/office/drawing/2014/main" id="{E9199989-16CC-4E4C-A24D-4EA27A75525E}"/>
              </a:ext>
            </a:extLst>
          </p:cNvPr>
          <p:cNvSpPr txBox="1"/>
          <p:nvPr/>
        </p:nvSpPr>
        <p:spPr>
          <a:xfrm>
            <a:off x="12106073" y="8878576"/>
            <a:ext cx="8439149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Color via </a:t>
            </a:r>
            <a:r>
              <a:rPr lang="en-US" dirty="0" err="1"/>
              <a:t>decideTestsDGE</a:t>
            </a:r>
            <a:r>
              <a:rPr lang="en-US" dirty="0"/>
              <a:t>() data</a:t>
            </a:r>
          </a:p>
        </p:txBody>
      </p:sp>
      <p:sp>
        <p:nvSpPr>
          <p:cNvPr id="11" name="Significantly expressed transcripts according to fold change">
            <a:extLst>
              <a:ext uri="{FF2B5EF4-FFF2-40B4-BE49-F238E27FC236}">
                <a16:creationId xmlns:a16="http://schemas.microsoft.com/office/drawing/2014/main" id="{F94E9E4D-CB4A-9C4A-A3E9-89C221F03514}"/>
              </a:ext>
            </a:extLst>
          </p:cNvPr>
          <p:cNvSpPr txBox="1"/>
          <p:nvPr/>
        </p:nvSpPr>
        <p:spPr>
          <a:xfrm>
            <a:off x="12106073" y="5463414"/>
            <a:ext cx="11906249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log2 </a:t>
            </a:r>
            <a:r>
              <a:rPr dirty="0"/>
              <a:t>fold change</a:t>
            </a:r>
            <a:r>
              <a:rPr lang="en-US" dirty="0"/>
              <a:t> = Exact test fold change values</a:t>
            </a:r>
            <a:endParaRPr dirty="0"/>
          </a:p>
        </p:txBody>
      </p:sp>
      <p:sp>
        <p:nvSpPr>
          <p:cNvPr id="12" name="Shows distribution of mapped read counts">
            <a:extLst>
              <a:ext uri="{FF2B5EF4-FFF2-40B4-BE49-F238E27FC236}">
                <a16:creationId xmlns:a16="http://schemas.microsoft.com/office/drawing/2014/main" id="{3C2E1C02-A58C-1446-AF2B-6C843A6F5925}"/>
              </a:ext>
            </a:extLst>
          </p:cNvPr>
          <p:cNvSpPr txBox="1"/>
          <p:nvPr/>
        </p:nvSpPr>
        <p:spPr>
          <a:xfrm>
            <a:off x="12106073" y="7170995"/>
            <a:ext cx="10648949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log2_aveCPM = Exact test </a:t>
            </a:r>
            <a:r>
              <a:rPr lang="en-US" dirty="0" err="1"/>
              <a:t>logCPM</a:t>
            </a:r>
            <a:r>
              <a:rPr lang="en-US" dirty="0"/>
              <a:t> values</a:t>
            </a:r>
          </a:p>
        </p:txBody>
      </p:sp>
      <p:sp>
        <p:nvSpPr>
          <p:cNvPr id="13" name="Shows distribution of mapped read counts">
            <a:extLst>
              <a:ext uri="{FF2B5EF4-FFF2-40B4-BE49-F238E27FC236}">
                <a16:creationId xmlns:a16="http://schemas.microsoft.com/office/drawing/2014/main" id="{59780854-6969-B140-AC76-D58BB4A4492B}"/>
              </a:ext>
            </a:extLst>
          </p:cNvPr>
          <p:cNvSpPr txBox="1"/>
          <p:nvPr/>
        </p:nvSpPr>
        <p:spPr>
          <a:xfrm>
            <a:off x="10877347" y="3725413"/>
            <a:ext cx="6324600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Plots Exact Test data</a:t>
            </a:r>
          </a:p>
        </p:txBody>
      </p:sp>
      <p:pic>
        <p:nvPicPr>
          <p:cNvPr id="3" name="Picture 2" descr="A graph showing a red blue and black line&#10;&#10;Description automatically generated">
            <a:extLst>
              <a:ext uri="{FF2B5EF4-FFF2-40B4-BE49-F238E27FC236}">
                <a16:creationId xmlns:a16="http://schemas.microsoft.com/office/drawing/2014/main" id="{7ACFF88A-A81B-EC45-B86F-7DA85EF7DA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97" y="2800212"/>
            <a:ext cx="10420350" cy="10420350"/>
          </a:xfrm>
          <a:prstGeom prst="rect">
            <a:avLst/>
          </a:prstGeom>
        </p:spPr>
      </p:pic>
      <p:sp>
        <p:nvSpPr>
          <p:cNvPr id="16" name="-/+ 1 fold change often considered notable">
            <a:extLst>
              <a:ext uri="{FF2B5EF4-FFF2-40B4-BE49-F238E27FC236}">
                <a16:creationId xmlns:a16="http://schemas.microsoft.com/office/drawing/2014/main" id="{A634EF5F-0BAC-4945-9BA9-28591D458A5A}"/>
              </a:ext>
            </a:extLst>
          </p:cNvPr>
          <p:cNvSpPr txBox="1"/>
          <p:nvPr/>
        </p:nvSpPr>
        <p:spPr>
          <a:xfrm>
            <a:off x="10877347" y="10915788"/>
            <a:ext cx="10224068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-/+ 1 fold change often considered notable</a:t>
            </a:r>
          </a:p>
        </p:txBody>
      </p:sp>
    </p:spTree>
    <p:extLst>
      <p:ext uri="{BB962C8B-B14F-4D97-AF65-F5344CB8AC3E}">
        <p14:creationId xmlns:p14="http://schemas.microsoft.com/office/powerpoint/2010/main" val="328691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Volcano Plot"/>
          <p:cNvSpPr txBox="1"/>
          <p:nvPr/>
        </p:nvSpPr>
        <p:spPr>
          <a:xfrm>
            <a:off x="4111198" y="1983004"/>
            <a:ext cx="3111947" cy="6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Volcano Plot</a:t>
            </a:r>
          </a:p>
        </p:txBody>
      </p:sp>
      <p:sp>
        <p:nvSpPr>
          <p:cNvPr id="410" name="Significantly expressed transcripts according to fold change"/>
          <p:cNvSpPr txBox="1"/>
          <p:nvPr/>
        </p:nvSpPr>
        <p:spPr>
          <a:xfrm>
            <a:off x="12553952" y="5976626"/>
            <a:ext cx="11620498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log2 </a:t>
            </a:r>
            <a:r>
              <a:rPr dirty="0"/>
              <a:t>fold change</a:t>
            </a:r>
            <a:r>
              <a:rPr lang="en-US" dirty="0"/>
              <a:t> = Exact test fold change values</a:t>
            </a:r>
            <a:endParaRPr dirty="0"/>
          </a:p>
        </p:txBody>
      </p:sp>
      <p:sp>
        <p:nvSpPr>
          <p:cNvPr id="414" name="RNAseq Visuals: Expression (RStudio)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RNAseq Visuals: Expression (</a:t>
            </a:r>
            <a:r>
              <a:rPr b="1"/>
              <a:t>RStudio</a:t>
            </a:r>
            <a:r>
              <a:t>)</a:t>
            </a:r>
          </a:p>
        </p:txBody>
      </p:sp>
      <p:sp>
        <p:nvSpPr>
          <p:cNvPr id="9" name="Shows distribution of mapped read counts">
            <a:extLst>
              <a:ext uri="{FF2B5EF4-FFF2-40B4-BE49-F238E27FC236}">
                <a16:creationId xmlns:a16="http://schemas.microsoft.com/office/drawing/2014/main" id="{D5BE4CE9-5018-AE4F-B6D5-23B2F0887E24}"/>
              </a:ext>
            </a:extLst>
          </p:cNvPr>
          <p:cNvSpPr txBox="1"/>
          <p:nvPr/>
        </p:nvSpPr>
        <p:spPr>
          <a:xfrm>
            <a:off x="11177601" y="4004171"/>
            <a:ext cx="10501531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Plots Exact Test data vs </a:t>
            </a:r>
            <a:r>
              <a:rPr lang="en-US" dirty="0" err="1"/>
              <a:t>decideTestsDGE</a:t>
            </a:r>
            <a:r>
              <a:rPr lang="en-US" dirty="0"/>
              <a:t>() interpretation</a:t>
            </a:r>
          </a:p>
        </p:txBody>
      </p:sp>
      <p:sp>
        <p:nvSpPr>
          <p:cNvPr id="10" name="Shows distribution of mapped read counts">
            <a:extLst>
              <a:ext uri="{FF2B5EF4-FFF2-40B4-BE49-F238E27FC236}">
                <a16:creationId xmlns:a16="http://schemas.microsoft.com/office/drawing/2014/main" id="{6CB07649-01FC-F041-9DCB-2596DE5F3C3A}"/>
              </a:ext>
            </a:extLst>
          </p:cNvPr>
          <p:cNvSpPr txBox="1"/>
          <p:nvPr/>
        </p:nvSpPr>
        <p:spPr>
          <a:xfrm>
            <a:off x="12553952" y="7684207"/>
            <a:ext cx="10134598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log10 adjustment of exact test’s P-values</a:t>
            </a:r>
          </a:p>
        </p:txBody>
      </p:sp>
      <p:sp>
        <p:nvSpPr>
          <p:cNvPr id="12" name="Shows distribution of mapped read counts">
            <a:extLst>
              <a:ext uri="{FF2B5EF4-FFF2-40B4-BE49-F238E27FC236}">
                <a16:creationId xmlns:a16="http://schemas.microsoft.com/office/drawing/2014/main" id="{13B276DE-A968-154B-B653-14A4BD2EBDA4}"/>
              </a:ext>
            </a:extLst>
          </p:cNvPr>
          <p:cNvSpPr txBox="1"/>
          <p:nvPr/>
        </p:nvSpPr>
        <p:spPr>
          <a:xfrm>
            <a:off x="12553952" y="9391788"/>
            <a:ext cx="10134598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Color via </a:t>
            </a:r>
            <a:r>
              <a:rPr lang="en-US" dirty="0" err="1"/>
              <a:t>decideTestsDGE</a:t>
            </a:r>
            <a:r>
              <a:rPr lang="en-US" dirty="0"/>
              <a:t>() data</a:t>
            </a:r>
          </a:p>
        </p:txBody>
      </p:sp>
      <p:pic>
        <p:nvPicPr>
          <p:cNvPr id="3" name="Picture 2" descr="A graph of a graph showing a red and blue line&#10;&#10;Description automatically generated">
            <a:extLst>
              <a:ext uri="{FF2B5EF4-FFF2-40B4-BE49-F238E27FC236}">
                <a16:creationId xmlns:a16="http://schemas.microsoft.com/office/drawing/2014/main" id="{7999B7B3-DD1C-9349-93CF-39834D8C1E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71" y="2671545"/>
            <a:ext cx="10501530" cy="10501530"/>
          </a:xfrm>
          <a:prstGeom prst="rect">
            <a:avLst/>
          </a:prstGeom>
        </p:spPr>
      </p:pic>
      <p:sp>
        <p:nvSpPr>
          <p:cNvPr id="15" name="-/+ 1 fold change often considered notable">
            <a:extLst>
              <a:ext uri="{FF2B5EF4-FFF2-40B4-BE49-F238E27FC236}">
                <a16:creationId xmlns:a16="http://schemas.microsoft.com/office/drawing/2014/main" id="{8E66AD73-9D61-9E49-B44A-99577C469C2A}"/>
              </a:ext>
            </a:extLst>
          </p:cNvPr>
          <p:cNvSpPr txBox="1"/>
          <p:nvPr/>
        </p:nvSpPr>
        <p:spPr>
          <a:xfrm>
            <a:off x="11177601" y="11109085"/>
            <a:ext cx="10224068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-/+ 1 fold change often considered notable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Out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Outline</a:t>
            </a:r>
          </a:p>
        </p:txBody>
      </p:sp>
      <p:sp>
        <p:nvSpPr>
          <p:cNvPr id="192" name="What is RNAseq?"/>
          <p:cNvSpPr txBox="1"/>
          <p:nvPr/>
        </p:nvSpPr>
        <p:spPr>
          <a:xfrm>
            <a:off x="716270" y="2597555"/>
            <a:ext cx="4334464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What is RNAseq?</a:t>
            </a:r>
          </a:p>
        </p:txBody>
      </p:sp>
      <p:sp>
        <p:nvSpPr>
          <p:cNvPr id="193" name="Differential Gene Expression"/>
          <p:cNvSpPr txBox="1"/>
          <p:nvPr/>
        </p:nvSpPr>
        <p:spPr>
          <a:xfrm>
            <a:off x="1257300" y="3560496"/>
            <a:ext cx="7275928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Differential Gene Expression</a:t>
            </a:r>
          </a:p>
        </p:txBody>
      </p:sp>
      <p:sp>
        <p:nvSpPr>
          <p:cNvPr id="194" name="Assessing RNAseq in R"/>
          <p:cNvSpPr txBox="1"/>
          <p:nvPr/>
        </p:nvSpPr>
        <p:spPr>
          <a:xfrm>
            <a:off x="716270" y="7406599"/>
            <a:ext cx="5628834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Assessing RNAseq in R</a:t>
            </a:r>
          </a:p>
        </p:txBody>
      </p:sp>
      <p:sp>
        <p:nvSpPr>
          <p:cNvPr id="195" name="Available packages"/>
          <p:cNvSpPr txBox="1"/>
          <p:nvPr/>
        </p:nvSpPr>
        <p:spPr>
          <a:xfrm>
            <a:off x="1257300" y="8369540"/>
            <a:ext cx="5050494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Available packages</a:t>
            </a:r>
          </a:p>
        </p:txBody>
      </p:sp>
      <p:sp>
        <p:nvSpPr>
          <p:cNvPr id="196" name="General workflow"/>
          <p:cNvSpPr txBox="1"/>
          <p:nvPr/>
        </p:nvSpPr>
        <p:spPr>
          <a:xfrm>
            <a:off x="1257300" y="4780299"/>
            <a:ext cx="4802567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General workflow</a:t>
            </a:r>
          </a:p>
        </p:txBody>
      </p:sp>
      <p:sp>
        <p:nvSpPr>
          <p:cNvPr id="197" name="EdgeR case example: hagfish gene expression"/>
          <p:cNvSpPr txBox="1"/>
          <p:nvPr/>
        </p:nvSpPr>
        <p:spPr>
          <a:xfrm>
            <a:off x="1257300" y="9584025"/>
            <a:ext cx="11871488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case example: hagfish gene expression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Questions or Comments?"/>
          <p:cNvSpPr txBox="1">
            <a:spLocks noGrp="1"/>
          </p:cNvSpPr>
          <p:nvPr>
            <p:ph type="title"/>
          </p:nvPr>
        </p:nvSpPr>
        <p:spPr>
          <a:xfrm>
            <a:off x="1257300" y="508850"/>
            <a:ext cx="21869400" cy="105410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Questions or Comments?</a:t>
            </a:r>
          </a:p>
        </p:txBody>
      </p:sp>
      <p:sp>
        <p:nvSpPr>
          <p:cNvPr id="417" name="If interested in an automated program based on this code:…"/>
          <p:cNvSpPr txBox="1"/>
          <p:nvPr/>
        </p:nvSpPr>
        <p:spPr>
          <a:xfrm>
            <a:off x="7179724" y="3710315"/>
            <a:ext cx="10024551" cy="2010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If interested in an </a:t>
            </a:r>
            <a:r>
              <a:rPr lang="en-US" dirty="0"/>
              <a:t>accessing this code</a:t>
            </a:r>
            <a:r>
              <a:rPr dirty="0"/>
              <a:t>:</a:t>
            </a:r>
          </a:p>
          <a:p>
            <a: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u="sng" dirty="0">
                <a:hlinkClick r:id="rId2"/>
              </a:rPr>
              <a:t>https://github.com/C-gonz/RNAseq_plots</a:t>
            </a:r>
          </a:p>
        </p:txBody>
      </p:sp>
      <p:pic>
        <p:nvPicPr>
          <p:cNvPr id="418" name="RNAseqPlots_github.png" descr="RNAseqPlots_githu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3048" y="6474542"/>
            <a:ext cx="5837903" cy="5837903"/>
          </a:xfrm>
          <a:prstGeom prst="rect">
            <a:avLst/>
          </a:prstGeom>
          <a:ln w="12700">
            <a:miter lim="400000"/>
          </a:ln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What is RNA-seq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What is RNA-seq?</a:t>
            </a:r>
          </a:p>
        </p:txBody>
      </p:sp>
      <p:sp>
        <p:nvSpPr>
          <p:cNvPr id="201" name="The Central Dogma of Biology"/>
          <p:cNvSpPr txBox="1"/>
          <p:nvPr/>
        </p:nvSpPr>
        <p:spPr>
          <a:xfrm>
            <a:off x="716270" y="2932069"/>
            <a:ext cx="7376375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The Central Dogma of Biology</a:t>
            </a:r>
          </a:p>
        </p:txBody>
      </p:sp>
      <p:grpSp>
        <p:nvGrpSpPr>
          <p:cNvPr id="23" name="Group">
            <a:extLst>
              <a:ext uri="{FF2B5EF4-FFF2-40B4-BE49-F238E27FC236}">
                <a16:creationId xmlns:a16="http://schemas.microsoft.com/office/drawing/2014/main" id="{9EF91921-9E68-B74E-ADBF-C2C9BBF7BDE4}"/>
              </a:ext>
            </a:extLst>
          </p:cNvPr>
          <p:cNvGrpSpPr/>
          <p:nvPr/>
        </p:nvGrpSpPr>
        <p:grpSpPr>
          <a:xfrm>
            <a:off x="7064231" y="5796564"/>
            <a:ext cx="10255537" cy="2125053"/>
            <a:chOff x="1095634" y="181867"/>
            <a:chExt cx="10255536" cy="2125053"/>
          </a:xfrm>
        </p:grpSpPr>
        <p:sp>
          <p:nvSpPr>
            <p:cNvPr id="24" name="DNA">
              <a:extLst>
                <a:ext uri="{FF2B5EF4-FFF2-40B4-BE49-F238E27FC236}">
                  <a16:creationId xmlns:a16="http://schemas.microsoft.com/office/drawing/2014/main" id="{5FCB647C-5080-1947-9854-9C781FFBF6E4}"/>
                </a:ext>
              </a:extLst>
            </p:cNvPr>
            <p:cNvSpPr txBox="1"/>
            <p:nvPr/>
          </p:nvSpPr>
          <p:spPr>
            <a:xfrm>
              <a:off x="1095634" y="181867"/>
              <a:ext cx="1126427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Avenir Heavy"/>
                  <a:ea typeface="Avenir Heavy"/>
                  <a:cs typeface="Avenir Heavy"/>
                  <a:sym typeface="Avenir Heavy"/>
                </a:defRPr>
              </a:lvl1pPr>
            </a:lstStyle>
            <a:p>
              <a:r>
                <a:rPr dirty="0"/>
                <a:t>DNA</a:t>
              </a:r>
            </a:p>
          </p:txBody>
        </p:sp>
        <p:sp>
          <p:nvSpPr>
            <p:cNvPr id="25" name="mRNA">
              <a:extLst>
                <a:ext uri="{FF2B5EF4-FFF2-40B4-BE49-F238E27FC236}">
                  <a16:creationId xmlns:a16="http://schemas.microsoft.com/office/drawing/2014/main" id="{9041ED67-FD79-974A-82FE-07E9C28A17B8}"/>
                </a:ext>
              </a:extLst>
            </p:cNvPr>
            <p:cNvSpPr txBox="1"/>
            <p:nvPr/>
          </p:nvSpPr>
          <p:spPr>
            <a:xfrm>
              <a:off x="5289587" y="181867"/>
              <a:ext cx="1455802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Avenir Heavy"/>
                  <a:ea typeface="Avenir Heavy"/>
                  <a:cs typeface="Avenir Heavy"/>
                  <a:sym typeface="Avenir Heavy"/>
                </a:defRPr>
              </a:lvl1pPr>
            </a:lstStyle>
            <a:p>
              <a:r>
                <a:rPr dirty="0"/>
                <a:t>mRNA</a:t>
              </a:r>
            </a:p>
          </p:txBody>
        </p:sp>
        <p:sp>
          <p:nvSpPr>
            <p:cNvPr id="26" name="Protein">
              <a:extLst>
                <a:ext uri="{FF2B5EF4-FFF2-40B4-BE49-F238E27FC236}">
                  <a16:creationId xmlns:a16="http://schemas.microsoft.com/office/drawing/2014/main" id="{A6B97CDC-A4D2-F64A-A693-EC8419834FED}"/>
                </a:ext>
              </a:extLst>
            </p:cNvPr>
            <p:cNvSpPr txBox="1"/>
            <p:nvPr/>
          </p:nvSpPr>
          <p:spPr>
            <a:xfrm>
              <a:off x="9730459" y="181867"/>
              <a:ext cx="1620711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Avenir Heavy"/>
                  <a:ea typeface="Avenir Heavy"/>
                  <a:cs typeface="Avenir Heavy"/>
                  <a:sym typeface="Avenir Heavy"/>
                </a:defRPr>
              </a:lvl1pPr>
            </a:lstStyle>
            <a:p>
              <a:r>
                <a:rPr dirty="0"/>
                <a:t>Protein</a:t>
              </a:r>
            </a:p>
          </p:txBody>
        </p:sp>
        <p:sp>
          <p:nvSpPr>
            <p:cNvPr id="27" name="gene transcribed (“expressed”)">
              <a:extLst>
                <a:ext uri="{FF2B5EF4-FFF2-40B4-BE49-F238E27FC236}">
                  <a16:creationId xmlns:a16="http://schemas.microsoft.com/office/drawing/2014/main" id="{53D79771-B025-A840-821C-465A01B41423}"/>
                </a:ext>
              </a:extLst>
            </p:cNvPr>
            <p:cNvSpPr txBox="1"/>
            <p:nvPr/>
          </p:nvSpPr>
          <p:spPr>
            <a:xfrm>
              <a:off x="1658847" y="1008778"/>
              <a:ext cx="4133563" cy="12981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/>
            <a:p>
              <a:pPr lvl="1" indent="342900">
                <a:spcBef>
                  <a:spcPts val="4800"/>
                </a:spcBef>
                <a:defRPr sz="4200" spc="84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  <a:r>
                <a:rPr dirty="0"/>
                <a:t>gene transcribed (“expressed”)</a:t>
              </a:r>
            </a:p>
          </p:txBody>
        </p:sp>
        <p:sp>
          <p:nvSpPr>
            <p:cNvPr id="28" name="transcript translated">
              <a:extLst>
                <a:ext uri="{FF2B5EF4-FFF2-40B4-BE49-F238E27FC236}">
                  <a16:creationId xmlns:a16="http://schemas.microsoft.com/office/drawing/2014/main" id="{E80BBC18-438B-8145-A219-8D72AB6A0C66}"/>
                </a:ext>
              </a:extLst>
            </p:cNvPr>
            <p:cNvSpPr txBox="1"/>
            <p:nvPr/>
          </p:nvSpPr>
          <p:spPr>
            <a:xfrm>
              <a:off x="6923130" y="1004587"/>
              <a:ext cx="3063217" cy="12981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/>
            <a:p>
              <a:pPr lvl="1" indent="342900" algn="l">
                <a:spcBef>
                  <a:spcPts val="4800"/>
                </a:spcBef>
                <a:defRPr sz="4200" spc="84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  <a:r>
                <a:rPr dirty="0"/>
                <a:t>transcript translated</a:t>
              </a:r>
            </a:p>
          </p:txBody>
        </p:sp>
      </p:grp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E743437-D7FF-CF4F-85E5-94369FAC47AD}"/>
              </a:ext>
            </a:extLst>
          </p:cNvPr>
          <p:cNvCxnSpPr/>
          <p:nvPr/>
        </p:nvCxnSpPr>
        <p:spPr>
          <a:xfrm>
            <a:off x="8721517" y="6152164"/>
            <a:ext cx="1973179" cy="0"/>
          </a:xfrm>
          <a:prstGeom prst="straightConnector1">
            <a:avLst/>
          </a:prstGeom>
          <a:noFill/>
          <a:ln w="139700" cap="flat">
            <a:solidFill>
              <a:schemeClr val="accent5">
                <a:lumMod val="50000"/>
                <a:alpha val="75000"/>
              </a:schemeClr>
            </a:solidFill>
            <a:prstDash val="solid"/>
            <a:miter lim="400000"/>
            <a:headEnd w="lg" len="med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94C1A03-C5EB-AF41-8A4A-708A2DA340D6}"/>
              </a:ext>
            </a:extLst>
          </p:cNvPr>
          <p:cNvCxnSpPr/>
          <p:nvPr/>
        </p:nvCxnSpPr>
        <p:spPr>
          <a:xfrm>
            <a:off x="13216054" y="6152164"/>
            <a:ext cx="1973179" cy="0"/>
          </a:xfrm>
          <a:prstGeom prst="straightConnector1">
            <a:avLst/>
          </a:prstGeom>
          <a:noFill/>
          <a:ln w="139700" cap="flat">
            <a:solidFill>
              <a:schemeClr val="accent5">
                <a:lumMod val="50000"/>
                <a:alpha val="75000"/>
              </a:schemeClr>
            </a:solidFill>
            <a:prstDash val="solid"/>
            <a:miter lim="400000"/>
            <a:headEnd w="lg" len="med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1" name="Different cells / tissues express different genes">
            <a:extLst>
              <a:ext uri="{FF2B5EF4-FFF2-40B4-BE49-F238E27FC236}">
                <a16:creationId xmlns:a16="http://schemas.microsoft.com/office/drawing/2014/main" id="{50D345A1-8311-5845-8888-51165D66B046}"/>
              </a:ext>
            </a:extLst>
          </p:cNvPr>
          <p:cNvSpPr txBox="1"/>
          <p:nvPr/>
        </p:nvSpPr>
        <p:spPr>
          <a:xfrm>
            <a:off x="2495951" y="9500768"/>
            <a:ext cx="11193387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Different cells / tissues express different genes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What is RNA-seq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What is RNA-seq?</a:t>
            </a:r>
          </a:p>
        </p:txBody>
      </p:sp>
      <p:sp>
        <p:nvSpPr>
          <p:cNvPr id="201" name="The Central Dogma of Biology"/>
          <p:cNvSpPr txBox="1"/>
          <p:nvPr/>
        </p:nvSpPr>
        <p:spPr>
          <a:xfrm>
            <a:off x="716270" y="2932069"/>
            <a:ext cx="7376375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The Central Dogma of Biology</a:t>
            </a:r>
          </a:p>
        </p:txBody>
      </p:sp>
      <p:grpSp>
        <p:nvGrpSpPr>
          <p:cNvPr id="214" name="Group"/>
          <p:cNvGrpSpPr/>
          <p:nvPr/>
        </p:nvGrpSpPr>
        <p:grpSpPr>
          <a:xfrm>
            <a:off x="7064231" y="5796564"/>
            <a:ext cx="10255537" cy="2125053"/>
            <a:chOff x="1095634" y="181867"/>
            <a:chExt cx="10255536" cy="2125053"/>
          </a:xfrm>
        </p:grpSpPr>
        <p:sp>
          <p:nvSpPr>
            <p:cNvPr id="209" name="DNA"/>
            <p:cNvSpPr txBox="1"/>
            <p:nvPr/>
          </p:nvSpPr>
          <p:spPr>
            <a:xfrm>
              <a:off x="1095634" y="181867"/>
              <a:ext cx="1126427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Avenir Heavy"/>
                  <a:ea typeface="Avenir Heavy"/>
                  <a:cs typeface="Avenir Heavy"/>
                  <a:sym typeface="Avenir Heavy"/>
                </a:defRPr>
              </a:lvl1pPr>
            </a:lstStyle>
            <a:p>
              <a:r>
                <a:rPr dirty="0"/>
                <a:t>DNA</a:t>
              </a:r>
            </a:p>
          </p:txBody>
        </p:sp>
        <p:sp>
          <p:nvSpPr>
            <p:cNvPr id="210" name="mRNA"/>
            <p:cNvSpPr txBox="1"/>
            <p:nvPr/>
          </p:nvSpPr>
          <p:spPr>
            <a:xfrm>
              <a:off x="5289587" y="181867"/>
              <a:ext cx="1455802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Avenir Heavy"/>
                  <a:ea typeface="Avenir Heavy"/>
                  <a:cs typeface="Avenir Heavy"/>
                  <a:sym typeface="Avenir Heavy"/>
                </a:defRPr>
              </a:lvl1pPr>
            </a:lstStyle>
            <a:p>
              <a:r>
                <a:rPr dirty="0"/>
                <a:t>mRNA</a:t>
              </a:r>
            </a:p>
          </p:txBody>
        </p:sp>
        <p:sp>
          <p:nvSpPr>
            <p:cNvPr id="211" name="Protein"/>
            <p:cNvSpPr txBox="1"/>
            <p:nvPr/>
          </p:nvSpPr>
          <p:spPr>
            <a:xfrm>
              <a:off x="9730459" y="181867"/>
              <a:ext cx="1620711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Avenir Heavy"/>
                  <a:ea typeface="Avenir Heavy"/>
                  <a:cs typeface="Avenir Heavy"/>
                  <a:sym typeface="Avenir Heavy"/>
                </a:defRPr>
              </a:lvl1pPr>
            </a:lstStyle>
            <a:p>
              <a:r>
                <a:rPr dirty="0"/>
                <a:t>Protein</a:t>
              </a:r>
            </a:p>
          </p:txBody>
        </p:sp>
        <p:sp>
          <p:nvSpPr>
            <p:cNvPr id="212" name="gene transcribed (“expressed”)"/>
            <p:cNvSpPr txBox="1"/>
            <p:nvPr/>
          </p:nvSpPr>
          <p:spPr>
            <a:xfrm>
              <a:off x="1658847" y="1008778"/>
              <a:ext cx="4133563" cy="12981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/>
            <a:p>
              <a:pPr lvl="1" indent="342900">
                <a:spcBef>
                  <a:spcPts val="4800"/>
                </a:spcBef>
                <a:defRPr sz="4200" spc="84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  <a:r>
                <a:rPr dirty="0"/>
                <a:t>gene transcribed (“expressed”)</a:t>
              </a:r>
            </a:p>
          </p:txBody>
        </p:sp>
        <p:sp>
          <p:nvSpPr>
            <p:cNvPr id="213" name="transcript translated"/>
            <p:cNvSpPr txBox="1"/>
            <p:nvPr/>
          </p:nvSpPr>
          <p:spPr>
            <a:xfrm>
              <a:off x="6923130" y="1004587"/>
              <a:ext cx="3063217" cy="12981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/>
            <a:p>
              <a:pPr lvl="1" indent="342900" algn="l">
                <a:spcBef>
                  <a:spcPts val="4800"/>
                </a:spcBef>
                <a:defRPr sz="4200" spc="84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  <a:r>
                <a:rPr dirty="0"/>
                <a:t>transcript translated</a:t>
              </a:r>
            </a:p>
          </p:txBody>
        </p:sp>
      </p:grpSp>
      <p:sp>
        <p:nvSpPr>
          <p:cNvPr id="215" name="Different cells / tissues express different genes"/>
          <p:cNvSpPr txBox="1"/>
          <p:nvPr/>
        </p:nvSpPr>
        <p:spPr>
          <a:xfrm>
            <a:off x="2495951" y="9500768"/>
            <a:ext cx="11193387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Different cells / tissues express different genes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4805FCD-2BEE-CC4D-85E3-19C109A4DBCE}"/>
              </a:ext>
            </a:extLst>
          </p:cNvPr>
          <p:cNvCxnSpPr/>
          <p:nvPr/>
        </p:nvCxnSpPr>
        <p:spPr>
          <a:xfrm>
            <a:off x="8721517" y="6152164"/>
            <a:ext cx="1973179" cy="0"/>
          </a:xfrm>
          <a:prstGeom prst="straightConnector1">
            <a:avLst/>
          </a:prstGeom>
          <a:noFill/>
          <a:ln w="139700" cap="flat">
            <a:solidFill>
              <a:schemeClr val="accent5">
                <a:lumMod val="50000"/>
                <a:alpha val="75000"/>
              </a:schemeClr>
            </a:solidFill>
            <a:prstDash val="solid"/>
            <a:miter lim="400000"/>
            <a:headEnd w="lg" len="med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FE763D1-5A78-A34E-84BB-2519A18B0C9B}"/>
              </a:ext>
            </a:extLst>
          </p:cNvPr>
          <p:cNvCxnSpPr/>
          <p:nvPr/>
        </p:nvCxnSpPr>
        <p:spPr>
          <a:xfrm>
            <a:off x="13216054" y="6152164"/>
            <a:ext cx="1973179" cy="0"/>
          </a:xfrm>
          <a:prstGeom prst="straightConnector1">
            <a:avLst/>
          </a:prstGeom>
          <a:noFill/>
          <a:ln w="139700" cap="flat">
            <a:solidFill>
              <a:schemeClr val="accent5">
                <a:lumMod val="50000"/>
                <a:alpha val="75000"/>
              </a:schemeClr>
            </a:solidFill>
            <a:prstDash val="solid"/>
            <a:miter lim="400000"/>
            <a:headEnd w="lg" len="med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RNAseq measures / identifies differential gene expression between samples">
            <a:extLst>
              <a:ext uri="{FF2B5EF4-FFF2-40B4-BE49-F238E27FC236}">
                <a16:creationId xmlns:a16="http://schemas.microsoft.com/office/drawing/2014/main" id="{1EE37208-2BE8-3246-917D-48357757045C}"/>
              </a:ext>
            </a:extLst>
          </p:cNvPr>
          <p:cNvSpPr txBox="1"/>
          <p:nvPr/>
        </p:nvSpPr>
        <p:spPr>
          <a:xfrm>
            <a:off x="2495951" y="11246086"/>
            <a:ext cx="17824424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RNAseq measures / identifies differential gene expression between samples </a:t>
            </a:r>
          </a:p>
        </p:txBody>
      </p:sp>
    </p:spTree>
    <p:extLst>
      <p:ext uri="{BB962C8B-B14F-4D97-AF65-F5344CB8AC3E}">
        <p14:creationId xmlns:p14="http://schemas.microsoft.com/office/powerpoint/2010/main" val="426618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What is RNA-seq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What is RNA-seq?</a:t>
            </a:r>
          </a:p>
        </p:txBody>
      </p:sp>
      <p:sp>
        <p:nvSpPr>
          <p:cNvPr id="201" name="The Central Dogma of Biology"/>
          <p:cNvSpPr txBox="1"/>
          <p:nvPr/>
        </p:nvSpPr>
        <p:spPr>
          <a:xfrm>
            <a:off x="716270" y="2932069"/>
            <a:ext cx="7376375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The Central Dogma of Biology</a:t>
            </a:r>
          </a:p>
        </p:txBody>
      </p:sp>
      <p:grpSp>
        <p:nvGrpSpPr>
          <p:cNvPr id="214" name="Group"/>
          <p:cNvGrpSpPr/>
          <p:nvPr/>
        </p:nvGrpSpPr>
        <p:grpSpPr>
          <a:xfrm>
            <a:off x="7064231" y="5796564"/>
            <a:ext cx="10255537" cy="2125053"/>
            <a:chOff x="1095634" y="181867"/>
            <a:chExt cx="10255536" cy="2125053"/>
          </a:xfrm>
        </p:grpSpPr>
        <p:sp>
          <p:nvSpPr>
            <p:cNvPr id="209" name="DNA"/>
            <p:cNvSpPr txBox="1"/>
            <p:nvPr/>
          </p:nvSpPr>
          <p:spPr>
            <a:xfrm>
              <a:off x="1095634" y="181867"/>
              <a:ext cx="1126427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Avenir Heavy"/>
                  <a:ea typeface="Avenir Heavy"/>
                  <a:cs typeface="Avenir Heavy"/>
                  <a:sym typeface="Avenir Heavy"/>
                </a:defRPr>
              </a:lvl1pPr>
            </a:lstStyle>
            <a:p>
              <a:r>
                <a:rPr dirty="0"/>
                <a:t>DNA</a:t>
              </a:r>
            </a:p>
          </p:txBody>
        </p:sp>
        <p:sp>
          <p:nvSpPr>
            <p:cNvPr id="210" name="mRNA"/>
            <p:cNvSpPr txBox="1"/>
            <p:nvPr/>
          </p:nvSpPr>
          <p:spPr>
            <a:xfrm>
              <a:off x="5289587" y="181867"/>
              <a:ext cx="1455802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Avenir Heavy"/>
                  <a:ea typeface="Avenir Heavy"/>
                  <a:cs typeface="Avenir Heavy"/>
                  <a:sym typeface="Avenir Heavy"/>
                </a:defRPr>
              </a:lvl1pPr>
            </a:lstStyle>
            <a:p>
              <a:r>
                <a:rPr dirty="0"/>
                <a:t>mRNA</a:t>
              </a:r>
            </a:p>
          </p:txBody>
        </p:sp>
        <p:sp>
          <p:nvSpPr>
            <p:cNvPr id="211" name="Protein"/>
            <p:cNvSpPr txBox="1"/>
            <p:nvPr/>
          </p:nvSpPr>
          <p:spPr>
            <a:xfrm>
              <a:off x="9730459" y="181867"/>
              <a:ext cx="1620711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Avenir Heavy"/>
                  <a:ea typeface="Avenir Heavy"/>
                  <a:cs typeface="Avenir Heavy"/>
                  <a:sym typeface="Avenir Heavy"/>
                </a:defRPr>
              </a:lvl1pPr>
            </a:lstStyle>
            <a:p>
              <a:r>
                <a:rPr dirty="0"/>
                <a:t>Protein</a:t>
              </a:r>
            </a:p>
          </p:txBody>
        </p:sp>
        <p:sp>
          <p:nvSpPr>
            <p:cNvPr id="212" name="gene transcribed (“expressed”)"/>
            <p:cNvSpPr txBox="1"/>
            <p:nvPr/>
          </p:nvSpPr>
          <p:spPr>
            <a:xfrm>
              <a:off x="1658847" y="1008778"/>
              <a:ext cx="4133563" cy="12981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/>
            <a:p>
              <a:pPr lvl="1" indent="342900">
                <a:spcBef>
                  <a:spcPts val="4800"/>
                </a:spcBef>
                <a:defRPr sz="4200" spc="84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  <a:r>
                <a:rPr dirty="0"/>
                <a:t>gene transcribed (“expressed”)</a:t>
              </a:r>
            </a:p>
          </p:txBody>
        </p:sp>
        <p:sp>
          <p:nvSpPr>
            <p:cNvPr id="213" name="transcript translated"/>
            <p:cNvSpPr txBox="1"/>
            <p:nvPr/>
          </p:nvSpPr>
          <p:spPr>
            <a:xfrm>
              <a:off x="6923130" y="1004587"/>
              <a:ext cx="3063217" cy="12981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/>
            <a:p>
              <a:pPr lvl="1" indent="342900" algn="l">
                <a:spcBef>
                  <a:spcPts val="4800"/>
                </a:spcBef>
                <a:defRPr sz="4200" spc="84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  <a:r>
                <a:rPr dirty="0"/>
                <a:t>transcript translated</a:t>
              </a:r>
            </a:p>
          </p:txBody>
        </p:sp>
      </p:grpSp>
      <p:sp>
        <p:nvSpPr>
          <p:cNvPr id="215" name="Different cells / tissues express different genes"/>
          <p:cNvSpPr txBox="1"/>
          <p:nvPr/>
        </p:nvSpPr>
        <p:spPr>
          <a:xfrm>
            <a:off x="2495951" y="9500768"/>
            <a:ext cx="11193387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Different cells / tissues express different genes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4805FCD-2BEE-CC4D-85E3-19C109A4DBCE}"/>
              </a:ext>
            </a:extLst>
          </p:cNvPr>
          <p:cNvCxnSpPr/>
          <p:nvPr/>
        </p:nvCxnSpPr>
        <p:spPr>
          <a:xfrm>
            <a:off x="8721517" y="6152164"/>
            <a:ext cx="1973179" cy="0"/>
          </a:xfrm>
          <a:prstGeom prst="straightConnector1">
            <a:avLst/>
          </a:prstGeom>
          <a:noFill/>
          <a:ln w="139700" cap="flat">
            <a:solidFill>
              <a:schemeClr val="accent5">
                <a:lumMod val="50000"/>
                <a:alpha val="75000"/>
              </a:schemeClr>
            </a:solidFill>
            <a:prstDash val="solid"/>
            <a:miter lim="400000"/>
            <a:headEnd w="lg" len="med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FE763D1-5A78-A34E-84BB-2519A18B0C9B}"/>
              </a:ext>
            </a:extLst>
          </p:cNvPr>
          <p:cNvCxnSpPr/>
          <p:nvPr/>
        </p:nvCxnSpPr>
        <p:spPr>
          <a:xfrm>
            <a:off x="13216054" y="6152164"/>
            <a:ext cx="1973179" cy="0"/>
          </a:xfrm>
          <a:prstGeom prst="straightConnector1">
            <a:avLst/>
          </a:prstGeom>
          <a:noFill/>
          <a:ln w="139700" cap="flat">
            <a:solidFill>
              <a:schemeClr val="accent5">
                <a:lumMod val="50000"/>
                <a:alpha val="75000"/>
              </a:schemeClr>
            </a:solidFill>
            <a:prstDash val="solid"/>
            <a:miter lim="400000"/>
            <a:headEnd w="lg" len="med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RNAseq measures / identifies differential gene expression between samples">
            <a:extLst>
              <a:ext uri="{FF2B5EF4-FFF2-40B4-BE49-F238E27FC236}">
                <a16:creationId xmlns:a16="http://schemas.microsoft.com/office/drawing/2014/main" id="{1EE37208-2BE8-3246-917D-48357757045C}"/>
              </a:ext>
            </a:extLst>
          </p:cNvPr>
          <p:cNvSpPr txBox="1"/>
          <p:nvPr/>
        </p:nvSpPr>
        <p:spPr>
          <a:xfrm>
            <a:off x="2495951" y="11246086"/>
            <a:ext cx="17824424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RNAseq measures / identifies differential gene expression between samples </a:t>
            </a:r>
          </a:p>
        </p:txBody>
      </p:sp>
      <p:sp>
        <p:nvSpPr>
          <p:cNvPr id="14" name="Oval">
            <a:extLst>
              <a:ext uri="{FF2B5EF4-FFF2-40B4-BE49-F238E27FC236}">
                <a16:creationId xmlns:a16="http://schemas.microsoft.com/office/drawing/2014/main" id="{E0A0CD04-D0F9-E24E-B7C3-D2EE3860023D}"/>
              </a:ext>
            </a:extLst>
          </p:cNvPr>
          <p:cNvSpPr/>
          <p:nvPr/>
        </p:nvSpPr>
        <p:spPr>
          <a:xfrm>
            <a:off x="10610314" y="4541141"/>
            <a:ext cx="3163371" cy="3655802"/>
          </a:xfrm>
          <a:prstGeom prst="ellipse">
            <a:avLst/>
          </a:prstGeom>
          <a:ln w="1143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 cap="all" spc="4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7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RNA-seq Workflow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RNA-seq Workflow</a:t>
            </a:r>
          </a:p>
        </p:txBody>
      </p:sp>
      <p:sp>
        <p:nvSpPr>
          <p:cNvPr id="237" name="Extract mRNA / sample"/>
          <p:cNvSpPr txBox="1"/>
          <p:nvPr/>
        </p:nvSpPr>
        <p:spPr>
          <a:xfrm>
            <a:off x="396790" y="7101982"/>
            <a:ext cx="5835177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indent="342900" algn="l">
              <a:spcBef>
                <a:spcPts val="4800"/>
              </a:spcBef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Extract mRNA / sample</a:t>
            </a:r>
          </a:p>
        </p:txBody>
      </p:sp>
      <p:sp>
        <p:nvSpPr>
          <p:cNvPr id="238" name="Make &amp; sequence sample libraries"/>
          <p:cNvSpPr txBox="1"/>
          <p:nvPr/>
        </p:nvSpPr>
        <p:spPr>
          <a:xfrm>
            <a:off x="8828425" y="7062512"/>
            <a:ext cx="4609425" cy="1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indent="342900" algn="l">
              <a:spcBef>
                <a:spcPts val="4800"/>
              </a:spcBef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Make &amp; sequence sample libraries</a:t>
            </a:r>
          </a:p>
        </p:txBody>
      </p:sp>
      <p:sp>
        <p:nvSpPr>
          <p:cNvPr id="239" name="Use each library’s reads to make contig assembly"/>
          <p:cNvSpPr txBox="1"/>
          <p:nvPr/>
        </p:nvSpPr>
        <p:spPr>
          <a:xfrm>
            <a:off x="16574256" y="7062512"/>
            <a:ext cx="6468974" cy="1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indent="342900" algn="l">
              <a:spcBef>
                <a:spcPts val="4800"/>
              </a:spcBef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Use each library’s reads to make contig assembly</a:t>
            </a:r>
          </a:p>
        </p:txBody>
      </p:sp>
      <p:sp>
        <p:nvSpPr>
          <p:cNvPr id="240" name="Arrow"/>
          <p:cNvSpPr/>
          <p:nvPr/>
        </p:nvSpPr>
        <p:spPr>
          <a:xfrm>
            <a:off x="6568236" y="7062512"/>
            <a:ext cx="1763158" cy="1298142"/>
          </a:xfrm>
          <a:prstGeom prst="rightArrow">
            <a:avLst>
              <a:gd name="adj1" fmla="val 32000"/>
              <a:gd name="adj2" fmla="val 62613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 cap="all" spc="4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  <a:endParaRPr/>
          </a:p>
        </p:txBody>
      </p:sp>
      <p:grpSp>
        <p:nvGrpSpPr>
          <p:cNvPr id="257" name="Group"/>
          <p:cNvGrpSpPr/>
          <p:nvPr/>
        </p:nvGrpSpPr>
        <p:grpSpPr>
          <a:xfrm>
            <a:off x="16094343" y="3341302"/>
            <a:ext cx="7428802" cy="4246358"/>
            <a:chOff x="0" y="0"/>
            <a:chExt cx="7428800" cy="4246357"/>
          </a:xfrm>
        </p:grpSpPr>
        <p:sp>
          <p:nvSpPr>
            <p:cNvPr id="241" name="Rectangle"/>
            <p:cNvSpPr/>
            <p:nvPr/>
          </p:nvSpPr>
          <p:spPr>
            <a:xfrm>
              <a:off x="0" y="0"/>
              <a:ext cx="7428801" cy="3424714"/>
            </a:xfrm>
            <a:prstGeom prst="rect">
              <a:avLst/>
            </a:prstGeom>
            <a:noFill/>
            <a:ln w="88900" cap="flat">
              <a:solidFill>
                <a:srgbClr val="A3575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 cap="all" spc="48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Futura"/>
                </a:defRPr>
              </a:pPr>
              <a:endParaRPr/>
            </a:p>
          </p:txBody>
        </p:sp>
        <p:grpSp>
          <p:nvGrpSpPr>
            <p:cNvPr id="251" name="Group"/>
            <p:cNvGrpSpPr/>
            <p:nvPr/>
          </p:nvGrpSpPr>
          <p:grpSpPr>
            <a:xfrm>
              <a:off x="164512" y="290040"/>
              <a:ext cx="6821938" cy="1771107"/>
              <a:chOff x="0" y="0"/>
              <a:chExt cx="6821936" cy="1771106"/>
            </a:xfrm>
          </p:grpSpPr>
          <p:sp>
            <p:nvSpPr>
              <p:cNvPr id="242" name="Arrow"/>
              <p:cNvSpPr/>
              <p:nvPr/>
            </p:nvSpPr>
            <p:spPr>
              <a:xfrm>
                <a:off x="4463975" y="839390"/>
                <a:ext cx="1814869" cy="233030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43" name="Arrow"/>
              <p:cNvSpPr/>
              <p:nvPr/>
            </p:nvSpPr>
            <p:spPr>
              <a:xfrm>
                <a:off x="3344428" y="413931"/>
                <a:ext cx="1214271" cy="233030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44" name="Arrow"/>
              <p:cNvSpPr/>
              <p:nvPr/>
            </p:nvSpPr>
            <p:spPr>
              <a:xfrm>
                <a:off x="1973846" y="398870"/>
                <a:ext cx="599404" cy="233030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45" name="Arrow"/>
              <p:cNvSpPr/>
              <p:nvPr/>
            </p:nvSpPr>
            <p:spPr>
              <a:xfrm>
                <a:off x="2332829" y="811563"/>
                <a:ext cx="1144206" cy="233031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46" name="Arrow"/>
              <p:cNvSpPr/>
              <p:nvPr/>
            </p:nvSpPr>
            <p:spPr>
              <a:xfrm>
                <a:off x="5603335" y="384591"/>
                <a:ext cx="1214271" cy="233030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47" name="Arrow"/>
              <p:cNvSpPr/>
              <p:nvPr/>
            </p:nvSpPr>
            <p:spPr>
              <a:xfrm>
                <a:off x="4406970" y="14737"/>
                <a:ext cx="1144207" cy="233031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48" name="Arrow"/>
              <p:cNvSpPr/>
              <p:nvPr/>
            </p:nvSpPr>
            <p:spPr>
              <a:xfrm>
                <a:off x="2982034" y="14212"/>
                <a:ext cx="599405" cy="233031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49" name="Arrow"/>
              <p:cNvSpPr/>
              <p:nvPr/>
            </p:nvSpPr>
            <p:spPr>
              <a:xfrm>
                <a:off x="6222532" y="0"/>
                <a:ext cx="599405" cy="233030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50" name="reads"/>
              <p:cNvSpPr/>
              <p:nvPr/>
            </p:nvSpPr>
            <p:spPr>
              <a:xfrm>
                <a:off x="0" y="501106"/>
                <a:ext cx="1270000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39687" tIns="39687" rIns="39687" bIns="39687" numCol="1" anchor="ctr">
                <a:spAutoFit/>
              </a:bodyPr>
              <a:lstStyle>
                <a:lvl1pPr algn="l" defTabSz="584200">
                  <a:defRPr sz="3000" b="1">
                    <a:solidFill>
                      <a:srgbClr val="7A2516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defRPr>
                </a:lvl1pPr>
              </a:lstStyle>
              <a:p>
                <a:r>
                  <a:t>reads</a:t>
                </a:r>
              </a:p>
            </p:txBody>
          </p:sp>
        </p:grpSp>
        <p:grpSp>
          <p:nvGrpSpPr>
            <p:cNvPr id="256" name="Group"/>
            <p:cNvGrpSpPr/>
            <p:nvPr/>
          </p:nvGrpSpPr>
          <p:grpSpPr>
            <a:xfrm>
              <a:off x="103949" y="1729410"/>
              <a:ext cx="6973895" cy="2516948"/>
              <a:chOff x="0" y="0"/>
              <a:chExt cx="6973893" cy="2516946"/>
            </a:xfrm>
          </p:grpSpPr>
          <p:sp>
            <p:nvSpPr>
              <p:cNvPr id="252" name="Arrow"/>
              <p:cNvSpPr/>
              <p:nvPr/>
            </p:nvSpPr>
            <p:spPr>
              <a:xfrm>
                <a:off x="2123853" y="1130432"/>
                <a:ext cx="4850041" cy="233030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53" name="Arrow"/>
              <p:cNvSpPr/>
              <p:nvPr/>
            </p:nvSpPr>
            <p:spPr>
              <a:xfrm rot="16200000" flipH="1">
                <a:off x="4161643" y="149621"/>
                <a:ext cx="602472" cy="505642"/>
              </a:xfrm>
              <a:prstGeom prst="rightArrow">
                <a:avLst>
                  <a:gd name="adj1" fmla="val 30534"/>
                  <a:gd name="adj2" fmla="val 58485"/>
                </a:avLst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r="13143712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54" name="contig"/>
              <p:cNvSpPr/>
              <p:nvPr/>
            </p:nvSpPr>
            <p:spPr>
              <a:xfrm>
                <a:off x="0" y="1246946"/>
                <a:ext cx="1270000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39687" tIns="39687" rIns="39687" bIns="39687" numCol="1" anchor="ctr">
                <a:spAutoFit/>
              </a:bodyPr>
              <a:lstStyle>
                <a:lvl1pPr algn="l" defTabSz="584200">
                  <a:defRPr sz="3000" b="1">
                    <a:solidFill>
                      <a:srgbClr val="7A2516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defRPr>
                </a:lvl1pPr>
              </a:lstStyle>
              <a:p>
                <a:r>
                  <a:t>contig</a:t>
                </a:r>
              </a:p>
            </p:txBody>
          </p:sp>
          <p:sp>
            <p:nvSpPr>
              <p:cNvPr id="255" name="Arrow"/>
              <p:cNvSpPr/>
              <p:nvPr/>
            </p:nvSpPr>
            <p:spPr>
              <a:xfrm rot="16200000" flipH="1">
                <a:off x="356467" y="48414"/>
                <a:ext cx="602471" cy="505642"/>
              </a:xfrm>
              <a:prstGeom prst="rightArrow">
                <a:avLst>
                  <a:gd name="adj1" fmla="val 30534"/>
                  <a:gd name="adj2" fmla="val 58485"/>
                </a:avLst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r="13143712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</p:grpSp>
      </p:grpSp>
      <p:grpSp>
        <p:nvGrpSpPr>
          <p:cNvPr id="260" name="Group"/>
          <p:cNvGrpSpPr/>
          <p:nvPr/>
        </p:nvGrpSpPr>
        <p:grpSpPr>
          <a:xfrm>
            <a:off x="8403115" y="3258115"/>
            <a:ext cx="5460045" cy="3599886"/>
            <a:chOff x="0" y="0"/>
            <a:chExt cx="5460043" cy="3599884"/>
          </a:xfrm>
        </p:grpSpPr>
        <p:pic>
          <p:nvPicPr>
            <p:cNvPr id="258" name="Screen Shot 2015-02-17 at 5.56.06 PM.png" descr="Screen Shot 2015-02-17 at 5.56.06 PM.png"/>
            <p:cNvPicPr>
              <a:picLocks noChangeAspect="1"/>
            </p:cNvPicPr>
            <p:nvPr/>
          </p:nvPicPr>
          <p:blipFill>
            <a:blip r:embed="rId4"/>
            <a:srcRect l="1301" t="5113" r="1505" b="5732"/>
            <a:stretch>
              <a:fillRect/>
            </a:stretch>
          </p:blipFill>
          <p:spPr>
            <a:xfrm>
              <a:off x="407509" y="0"/>
              <a:ext cx="4645075" cy="345273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9" name="http://support.illumina.com"/>
            <p:cNvSpPr txBox="1"/>
            <p:nvPr/>
          </p:nvSpPr>
          <p:spPr>
            <a:xfrm>
              <a:off x="0" y="3136893"/>
              <a:ext cx="5460044" cy="462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9687" tIns="39687" rIns="39687" bIns="39687" numCol="1" anchor="ctr">
              <a:noAutofit/>
            </a:bodyPr>
            <a:lstStyle>
              <a:lvl1pPr algn="l" defTabSz="584200">
                <a:spcBef>
                  <a:spcPts val="4200"/>
                </a:spcBef>
                <a:defRPr sz="23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r>
                <a:rPr dirty="0"/>
                <a:t>http://</a:t>
              </a:r>
              <a:r>
                <a:rPr dirty="0" err="1"/>
                <a:t>support.illumina.com</a:t>
              </a:r>
              <a:endParaRPr dirty="0"/>
            </a:p>
          </p:txBody>
        </p:sp>
      </p:grpSp>
      <p:sp>
        <p:nvSpPr>
          <p:cNvPr id="261" name="Skin…"/>
          <p:cNvSpPr/>
          <p:nvPr/>
        </p:nvSpPr>
        <p:spPr>
          <a:xfrm>
            <a:off x="860856" y="9575800"/>
            <a:ext cx="1809227" cy="1874719"/>
          </a:xfrm>
          <a:prstGeom prst="ellipse">
            <a:avLst/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400" cap="all" spc="4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  <a:r>
              <a:t>Skin</a:t>
            </a:r>
          </a:p>
          <a:p>
            <a:pPr>
              <a:defRPr sz="2400" cap="all" spc="4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  <a:r>
              <a:t>cells</a:t>
            </a:r>
          </a:p>
        </p:txBody>
      </p:sp>
      <p:sp>
        <p:nvSpPr>
          <p:cNvPr id="262" name="Slime…"/>
          <p:cNvSpPr/>
          <p:nvPr/>
        </p:nvSpPr>
        <p:spPr>
          <a:xfrm>
            <a:off x="3314378" y="10830559"/>
            <a:ext cx="1763158" cy="1874720"/>
          </a:xfrm>
          <a:prstGeom prst="ellipse">
            <a:avLst/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400" cap="all" spc="4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  <a:r>
              <a:rPr lang="en-US" dirty="0"/>
              <a:t>Barbel</a:t>
            </a:r>
            <a:endParaRPr dirty="0"/>
          </a:p>
          <a:p>
            <a:pPr>
              <a:defRPr sz="2400" cap="all" spc="4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  <a:r>
              <a:rPr dirty="0"/>
              <a:t>Cells</a:t>
            </a:r>
          </a:p>
        </p:txBody>
      </p:sp>
      <p:sp>
        <p:nvSpPr>
          <p:cNvPr id="263" name="Skin library…"/>
          <p:cNvSpPr txBox="1"/>
          <p:nvPr/>
        </p:nvSpPr>
        <p:spPr>
          <a:xfrm>
            <a:off x="8447404" y="10513159"/>
            <a:ext cx="4404400" cy="2010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016000" lvl="1" indent="-508000" algn="l">
              <a:spcBef>
                <a:spcPts val="4800"/>
              </a:spcBef>
              <a:buClr>
                <a:srgbClr val="9A958E"/>
              </a:buClr>
              <a:buSzPct val="75000"/>
              <a:buChar char="-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Skin library</a:t>
            </a:r>
          </a:p>
          <a:p>
            <a:pPr marL="1016000" lvl="1" indent="-508000" algn="l">
              <a:spcBef>
                <a:spcPts val="4800"/>
              </a:spcBef>
              <a:buClr>
                <a:srgbClr val="9A958E"/>
              </a:buClr>
              <a:buSzPct val="75000"/>
              <a:buChar char="-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Barbel</a:t>
            </a:r>
            <a:r>
              <a:rPr dirty="0"/>
              <a:t> library</a:t>
            </a:r>
          </a:p>
        </p:txBody>
      </p:sp>
      <p:sp>
        <p:nvSpPr>
          <p:cNvPr id="264" name="Line"/>
          <p:cNvSpPr/>
          <p:nvPr/>
        </p:nvSpPr>
        <p:spPr>
          <a:xfrm>
            <a:off x="14919007" y="11547847"/>
            <a:ext cx="1653625" cy="1"/>
          </a:xfrm>
          <a:prstGeom prst="line">
            <a:avLst/>
          </a:prstGeom>
          <a:ln w="139700">
            <a:solidFill>
              <a:srgbClr val="A0544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 cap="all" spc="48">
                <a:latin typeface="+mn-lt"/>
                <a:ea typeface="+mn-ea"/>
                <a:cs typeface="+mn-cs"/>
                <a:sym typeface="Futura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 flipV="1">
            <a:off x="14849157" y="10939979"/>
            <a:ext cx="1" cy="1215736"/>
          </a:xfrm>
          <a:prstGeom prst="line">
            <a:avLst/>
          </a:prstGeom>
          <a:ln w="139700">
            <a:solidFill>
              <a:srgbClr val="A0544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 cap="all" spc="48">
                <a:latin typeface="+mn-lt"/>
                <a:ea typeface="+mn-ea"/>
                <a:cs typeface="+mn-cs"/>
                <a:sym typeface="Futura"/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>
            <a:off x="13721075" y="10900409"/>
            <a:ext cx="1197932" cy="1"/>
          </a:xfrm>
          <a:prstGeom prst="line">
            <a:avLst/>
          </a:prstGeom>
          <a:ln w="139700">
            <a:solidFill>
              <a:srgbClr val="A0544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 cap="all" spc="48">
                <a:latin typeface="+mn-lt"/>
                <a:ea typeface="+mn-ea"/>
                <a:cs typeface="+mn-cs"/>
                <a:sym typeface="Futura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>
            <a:off x="13723661" y="12155713"/>
            <a:ext cx="1197932" cy="1"/>
          </a:xfrm>
          <a:prstGeom prst="line">
            <a:avLst/>
          </a:prstGeom>
          <a:ln w="139700">
            <a:solidFill>
              <a:srgbClr val="A0544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 cap="all" spc="48">
                <a:latin typeface="+mn-lt"/>
                <a:ea typeface="+mn-ea"/>
                <a:cs typeface="+mn-cs"/>
                <a:sym typeface="Futura"/>
              </a:defRPr>
            </a:pPr>
            <a:endParaRPr/>
          </a:p>
        </p:txBody>
      </p:sp>
      <p:sp>
        <p:nvSpPr>
          <p:cNvPr id="268" name="Assembly of expressed hagfish transcripts"/>
          <p:cNvSpPr txBox="1"/>
          <p:nvPr/>
        </p:nvSpPr>
        <p:spPr>
          <a:xfrm>
            <a:off x="17113308" y="10787722"/>
            <a:ext cx="5835177" cy="1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indent="342900" algn="l">
              <a:spcBef>
                <a:spcPts val="4800"/>
              </a:spcBef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Assembly of expressed hagfish transcripts</a:t>
            </a:r>
          </a:p>
        </p:txBody>
      </p:sp>
      <p:sp>
        <p:nvSpPr>
          <p:cNvPr id="269" name="Line"/>
          <p:cNvSpPr/>
          <p:nvPr/>
        </p:nvSpPr>
        <p:spPr>
          <a:xfrm>
            <a:off x="6568236" y="11547847"/>
            <a:ext cx="1653625" cy="1"/>
          </a:xfrm>
          <a:prstGeom prst="line">
            <a:avLst/>
          </a:prstGeom>
          <a:ln w="139700">
            <a:solidFill>
              <a:srgbClr val="A0544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 cap="all" spc="48">
                <a:latin typeface="+mn-lt"/>
                <a:ea typeface="+mn-ea"/>
                <a:cs typeface="+mn-cs"/>
                <a:sym typeface="Futura"/>
              </a:defRPr>
            </a:pPr>
            <a:endParaRPr/>
          </a:p>
        </p:txBody>
      </p:sp>
      <p:sp>
        <p:nvSpPr>
          <p:cNvPr id="270" name="Arrow"/>
          <p:cNvSpPr/>
          <p:nvPr/>
        </p:nvSpPr>
        <p:spPr>
          <a:xfrm>
            <a:off x="13967578" y="7101982"/>
            <a:ext cx="1763158" cy="1298142"/>
          </a:xfrm>
          <a:prstGeom prst="rightArrow">
            <a:avLst>
              <a:gd name="adj1" fmla="val 32000"/>
              <a:gd name="adj2" fmla="val 62613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 cap="all" spc="4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  <a:endParaRPr/>
          </a:p>
        </p:txBody>
      </p:sp>
      <p:pic>
        <p:nvPicPr>
          <p:cNvPr id="271" name="2095949994.jpg" descr="2095949994.jpg"/>
          <p:cNvPicPr>
            <a:picLocks noChangeAspect="1"/>
          </p:cNvPicPr>
          <p:nvPr/>
        </p:nvPicPr>
        <p:blipFill>
          <a:blip r:embed="rId5"/>
          <a:srcRect l="8050" t="17787" r="8050" b="22371"/>
          <a:stretch>
            <a:fillRect/>
          </a:stretch>
        </p:blipFill>
        <p:spPr>
          <a:xfrm>
            <a:off x="505806" y="3341302"/>
            <a:ext cx="6262499" cy="2966721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https://s2r.iucnredlist.org/sis2_images/2095949994.jpg"/>
          <p:cNvSpPr txBox="1"/>
          <p:nvPr/>
        </p:nvSpPr>
        <p:spPr>
          <a:xfrm>
            <a:off x="1332438" y="6307942"/>
            <a:ext cx="4609425" cy="3215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584200">
              <a:defRPr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https://s2r.iucnredlist.org/sis2_images/2095949994.jpg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RNA-seq Workflow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RNA-seq Workflow</a:t>
            </a:r>
          </a:p>
        </p:txBody>
      </p:sp>
      <p:sp>
        <p:nvSpPr>
          <p:cNvPr id="275" name="Map each sample’s reads to reference or assembly (we used Salmon)"/>
          <p:cNvSpPr txBox="1"/>
          <p:nvPr/>
        </p:nvSpPr>
        <p:spPr>
          <a:xfrm>
            <a:off x="1434019" y="10209948"/>
            <a:ext cx="8968407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indent="342900" algn="l">
              <a:spcBef>
                <a:spcPts val="4800"/>
              </a:spcBef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Map each sample’s reads to reference or assembly (we use Salmon)</a:t>
            </a:r>
          </a:p>
        </p:txBody>
      </p:sp>
      <p:sp>
        <p:nvSpPr>
          <p:cNvPr id="276" name="Assess differential gene expression between skin vs slime"/>
          <p:cNvSpPr txBox="1"/>
          <p:nvPr/>
        </p:nvSpPr>
        <p:spPr>
          <a:xfrm>
            <a:off x="14564940" y="10209948"/>
            <a:ext cx="7925564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indent="342900" algn="l">
              <a:spcBef>
                <a:spcPts val="4800"/>
              </a:spcBef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Assess differential gene expression between skin vs </a:t>
            </a:r>
            <a:r>
              <a:rPr lang="en-US" dirty="0"/>
              <a:t>barbel</a:t>
            </a:r>
            <a:endParaRPr dirty="0"/>
          </a:p>
        </p:txBody>
      </p:sp>
      <p:sp>
        <p:nvSpPr>
          <p:cNvPr id="277" name="Arrow"/>
          <p:cNvSpPr/>
          <p:nvPr/>
        </p:nvSpPr>
        <p:spPr>
          <a:xfrm>
            <a:off x="11602104" y="10209948"/>
            <a:ext cx="1763158" cy="1298142"/>
          </a:xfrm>
          <a:prstGeom prst="rightArrow">
            <a:avLst>
              <a:gd name="adj1" fmla="val 32000"/>
              <a:gd name="adj2" fmla="val 62613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 cap="all" spc="48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  <a:endParaRPr/>
          </a:p>
        </p:txBody>
      </p:sp>
      <p:grpSp>
        <p:nvGrpSpPr>
          <p:cNvPr id="318" name="Group"/>
          <p:cNvGrpSpPr/>
          <p:nvPr/>
        </p:nvGrpSpPr>
        <p:grpSpPr>
          <a:xfrm>
            <a:off x="653821" y="5014792"/>
            <a:ext cx="12220627" cy="3686418"/>
            <a:chOff x="136128" y="-1"/>
            <a:chExt cx="12220624" cy="3686416"/>
          </a:xfrm>
        </p:grpSpPr>
        <p:grpSp>
          <p:nvGrpSpPr>
            <p:cNvPr id="304" name="Group"/>
            <p:cNvGrpSpPr/>
            <p:nvPr/>
          </p:nvGrpSpPr>
          <p:grpSpPr>
            <a:xfrm>
              <a:off x="136128" y="-1"/>
              <a:ext cx="5958409" cy="3686416"/>
              <a:chOff x="136129" y="0"/>
              <a:chExt cx="5958407" cy="3686414"/>
            </a:xfrm>
          </p:grpSpPr>
          <p:sp>
            <p:nvSpPr>
              <p:cNvPr id="278" name="Rectangle"/>
              <p:cNvSpPr/>
              <p:nvPr/>
            </p:nvSpPr>
            <p:spPr>
              <a:xfrm rot="10800000" flipH="1">
                <a:off x="136129" y="0"/>
                <a:ext cx="5958407" cy="3686414"/>
              </a:xfrm>
              <a:prstGeom prst="rect">
                <a:avLst/>
              </a:prstGeom>
              <a:noFill/>
              <a:ln w="88900" cap="flat">
                <a:solidFill>
                  <a:srgbClr val="A3575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 cap="all" spc="48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Futura"/>
                  </a:defRPr>
                </a:pPr>
                <a:endParaRPr/>
              </a:p>
            </p:txBody>
          </p:sp>
          <p:sp>
            <p:nvSpPr>
              <p:cNvPr id="279" name="Arrow"/>
              <p:cNvSpPr/>
              <p:nvPr/>
            </p:nvSpPr>
            <p:spPr>
              <a:xfrm rot="10800000" flipH="1">
                <a:off x="4432584" y="1974996"/>
                <a:ext cx="1466478" cy="250838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80" name="Arrow"/>
              <p:cNvSpPr/>
              <p:nvPr/>
            </p:nvSpPr>
            <p:spPr>
              <a:xfrm rot="10800000" flipH="1">
                <a:off x="3201989" y="2235316"/>
                <a:ext cx="1307059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81" name="Arrow"/>
              <p:cNvSpPr/>
              <p:nvPr/>
            </p:nvSpPr>
            <p:spPr>
              <a:xfrm rot="10800000" flipH="1">
                <a:off x="2470125" y="2109898"/>
                <a:ext cx="645208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82" name="Arrow"/>
              <p:cNvSpPr/>
              <p:nvPr/>
            </p:nvSpPr>
            <p:spPr>
              <a:xfrm rot="10800000" flipH="1">
                <a:off x="2038300" y="1849578"/>
                <a:ext cx="1231642" cy="250838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83" name="Arrow"/>
              <p:cNvSpPr/>
              <p:nvPr/>
            </p:nvSpPr>
            <p:spPr>
              <a:xfrm rot="10800000" flipH="1">
                <a:off x="4432584" y="2527378"/>
                <a:ext cx="1231641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84" name="Arrow"/>
              <p:cNvSpPr/>
              <p:nvPr/>
            </p:nvSpPr>
            <p:spPr>
              <a:xfrm rot="10800000" flipH="1">
                <a:off x="3494161" y="2527378"/>
                <a:ext cx="645208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85" name="Slime…"/>
              <p:cNvSpPr txBox="1"/>
              <p:nvPr/>
            </p:nvSpPr>
            <p:spPr>
              <a:xfrm>
                <a:off x="316039" y="2304422"/>
                <a:ext cx="1256055" cy="9976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algn="l" defTabSz="584200">
                  <a:defRPr sz="3000" b="1">
                    <a:solidFill>
                      <a:srgbClr val="7A2516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defRPr>
                </a:pPr>
                <a:r>
                  <a:rPr lang="en-US" dirty="0"/>
                  <a:t>barbel</a:t>
                </a:r>
                <a:endParaRPr dirty="0"/>
              </a:p>
              <a:p>
                <a:pPr algn="l" defTabSz="584200">
                  <a:defRPr sz="3000" b="1">
                    <a:solidFill>
                      <a:srgbClr val="7A2516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defRPr>
                </a:pPr>
                <a:r>
                  <a:rPr dirty="0"/>
                  <a:t>reads</a:t>
                </a:r>
              </a:p>
            </p:txBody>
          </p:sp>
          <p:sp>
            <p:nvSpPr>
              <p:cNvPr id="286" name="Arrow"/>
              <p:cNvSpPr/>
              <p:nvPr/>
            </p:nvSpPr>
            <p:spPr>
              <a:xfrm rot="10800000" flipH="1">
                <a:off x="1811975" y="357199"/>
                <a:ext cx="4087087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87" name="Arrow"/>
              <p:cNvSpPr/>
              <p:nvPr/>
            </p:nvSpPr>
            <p:spPr>
              <a:xfrm rot="16200000">
                <a:off x="3531264" y="1228455"/>
                <a:ext cx="648509" cy="544281"/>
              </a:xfrm>
              <a:prstGeom prst="rightArrow">
                <a:avLst>
                  <a:gd name="adj1" fmla="val 30534"/>
                  <a:gd name="adj2" fmla="val 58485"/>
                </a:avLst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r="13143712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88" name="Gene 1"/>
              <p:cNvSpPr txBox="1"/>
              <p:nvPr/>
            </p:nvSpPr>
            <p:spPr>
              <a:xfrm>
                <a:off x="190393" y="216210"/>
                <a:ext cx="1334912" cy="53281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9687" tIns="39687" rIns="39687" bIns="39687" numCol="1" anchor="ctr">
                <a:noAutofit/>
              </a:bodyPr>
              <a:lstStyle>
                <a:lvl1pPr algn="l" defTabSz="584200">
                  <a:defRPr sz="3000" b="1">
                    <a:solidFill>
                      <a:srgbClr val="7A2516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defRPr>
                </a:lvl1pPr>
              </a:lstStyle>
              <a:p>
                <a:r>
                  <a:t>Gene 1</a:t>
                </a:r>
              </a:p>
            </p:txBody>
          </p:sp>
          <p:sp>
            <p:nvSpPr>
              <p:cNvPr id="289" name="Arrow"/>
              <p:cNvSpPr/>
              <p:nvPr/>
            </p:nvSpPr>
            <p:spPr>
              <a:xfrm rot="16200000">
                <a:off x="533594" y="1253184"/>
                <a:ext cx="648510" cy="544281"/>
              </a:xfrm>
              <a:prstGeom prst="rightArrow">
                <a:avLst>
                  <a:gd name="adj1" fmla="val 30534"/>
                  <a:gd name="adj2" fmla="val 58485"/>
                </a:avLst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r="13143712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90" name="Arrow"/>
              <p:cNvSpPr/>
              <p:nvPr/>
            </p:nvSpPr>
            <p:spPr>
              <a:xfrm rot="10800000" flipH="1">
                <a:off x="3816765" y="2819440"/>
                <a:ext cx="1231641" cy="250838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91" name="Arrow"/>
              <p:cNvSpPr/>
              <p:nvPr/>
            </p:nvSpPr>
            <p:spPr>
              <a:xfrm rot="10800000" flipH="1">
                <a:off x="4725801" y="2251187"/>
                <a:ext cx="645208" cy="250838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92" name="Arrow"/>
              <p:cNvSpPr/>
              <p:nvPr/>
            </p:nvSpPr>
            <p:spPr>
              <a:xfrm rot="10800000" flipH="1">
                <a:off x="1893886" y="2401960"/>
                <a:ext cx="1307059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93" name="Arrow"/>
              <p:cNvSpPr/>
              <p:nvPr/>
            </p:nvSpPr>
            <p:spPr>
              <a:xfrm rot="10800000" flipH="1">
                <a:off x="5165823" y="2778214"/>
                <a:ext cx="645208" cy="250838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94" name="Arrow"/>
              <p:cNvSpPr/>
              <p:nvPr/>
            </p:nvSpPr>
            <p:spPr>
              <a:xfrm rot="10800000" flipH="1">
                <a:off x="2150411" y="2703505"/>
                <a:ext cx="1231641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95" name="Arrow"/>
              <p:cNvSpPr/>
              <p:nvPr/>
            </p:nvSpPr>
            <p:spPr>
              <a:xfrm rot="10800000" flipH="1">
                <a:off x="1902208" y="2954341"/>
                <a:ext cx="645208" cy="250838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96" name="Arrow"/>
              <p:cNvSpPr/>
              <p:nvPr/>
            </p:nvSpPr>
            <p:spPr>
              <a:xfrm rot="10800000" flipH="1">
                <a:off x="2399226" y="3205178"/>
                <a:ext cx="1231641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97" name="Arrow"/>
              <p:cNvSpPr/>
              <p:nvPr/>
            </p:nvSpPr>
            <p:spPr>
              <a:xfrm rot="10800000" flipH="1">
                <a:off x="4579389" y="3111503"/>
                <a:ext cx="1231641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98" name="Arrow"/>
              <p:cNvSpPr/>
              <p:nvPr/>
            </p:nvSpPr>
            <p:spPr>
              <a:xfrm rot="10800000" flipH="1">
                <a:off x="3787378" y="3079760"/>
                <a:ext cx="645208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299" name="Arrow"/>
              <p:cNvSpPr/>
              <p:nvPr/>
            </p:nvSpPr>
            <p:spPr>
              <a:xfrm rot="10800000" flipH="1">
                <a:off x="3054140" y="2944859"/>
                <a:ext cx="645208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00" name="Arrow"/>
              <p:cNvSpPr/>
              <p:nvPr/>
            </p:nvSpPr>
            <p:spPr>
              <a:xfrm rot="10800000" flipH="1">
                <a:off x="3494161" y="3387693"/>
                <a:ext cx="1307059" cy="250838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01" name="Arrow"/>
              <p:cNvSpPr/>
              <p:nvPr/>
            </p:nvSpPr>
            <p:spPr>
              <a:xfrm rot="10800000" flipH="1">
                <a:off x="5048405" y="3330596"/>
                <a:ext cx="645208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02" name="Arrow"/>
              <p:cNvSpPr/>
              <p:nvPr/>
            </p:nvSpPr>
            <p:spPr>
              <a:xfrm rot="10800000" flipH="1">
                <a:off x="2038300" y="3387693"/>
                <a:ext cx="645208" cy="250838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03" name="Arrow"/>
              <p:cNvSpPr/>
              <p:nvPr/>
            </p:nvSpPr>
            <p:spPr>
              <a:xfrm rot="10800000" flipH="1">
                <a:off x="3630866" y="2000351"/>
                <a:ext cx="645208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</p:grpSp>
        <p:grpSp>
          <p:nvGrpSpPr>
            <p:cNvPr id="317" name="Group"/>
            <p:cNvGrpSpPr/>
            <p:nvPr/>
          </p:nvGrpSpPr>
          <p:grpSpPr>
            <a:xfrm>
              <a:off x="6398344" y="-1"/>
              <a:ext cx="5958408" cy="3686416"/>
              <a:chOff x="136129" y="0"/>
              <a:chExt cx="5958407" cy="3686414"/>
            </a:xfrm>
          </p:grpSpPr>
          <p:sp>
            <p:nvSpPr>
              <p:cNvPr id="305" name="Rectangle"/>
              <p:cNvSpPr/>
              <p:nvPr/>
            </p:nvSpPr>
            <p:spPr>
              <a:xfrm rot="10800000" flipH="1">
                <a:off x="136129" y="0"/>
                <a:ext cx="5958407" cy="3686414"/>
              </a:xfrm>
              <a:prstGeom prst="rect">
                <a:avLst/>
              </a:prstGeom>
              <a:noFill/>
              <a:ln w="88900" cap="flat">
                <a:solidFill>
                  <a:srgbClr val="A3575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 cap="all" spc="48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Futura"/>
                  </a:defRPr>
                </a:pPr>
                <a:endParaRPr/>
              </a:p>
            </p:txBody>
          </p:sp>
          <p:sp>
            <p:nvSpPr>
              <p:cNvPr id="306" name="Arrow"/>
              <p:cNvSpPr/>
              <p:nvPr/>
            </p:nvSpPr>
            <p:spPr>
              <a:xfrm rot="10800000" flipH="1">
                <a:off x="4396109" y="2219840"/>
                <a:ext cx="1466477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07" name="Arrow"/>
              <p:cNvSpPr/>
              <p:nvPr/>
            </p:nvSpPr>
            <p:spPr>
              <a:xfrm rot="10800000" flipH="1">
                <a:off x="3191012" y="2677810"/>
                <a:ext cx="1307059" cy="250838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08" name="Arrow"/>
              <p:cNvSpPr/>
              <p:nvPr/>
            </p:nvSpPr>
            <p:spPr>
              <a:xfrm rot="10800000" flipH="1">
                <a:off x="1715697" y="2694022"/>
                <a:ext cx="645208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09" name="Arrow"/>
              <p:cNvSpPr/>
              <p:nvPr/>
            </p:nvSpPr>
            <p:spPr>
              <a:xfrm rot="10800000" flipH="1">
                <a:off x="2102111" y="2249793"/>
                <a:ext cx="1231641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10" name="Arrow"/>
              <p:cNvSpPr/>
              <p:nvPr/>
            </p:nvSpPr>
            <p:spPr>
              <a:xfrm rot="10800000" flipH="1">
                <a:off x="4334748" y="3107508"/>
                <a:ext cx="1231642" cy="250838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11" name="Arrow"/>
              <p:cNvSpPr/>
              <p:nvPr/>
            </p:nvSpPr>
            <p:spPr>
              <a:xfrm rot="10800000" flipH="1">
                <a:off x="2800926" y="3108073"/>
                <a:ext cx="645208" cy="250838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12" name="Skin…"/>
              <p:cNvSpPr txBox="1"/>
              <p:nvPr/>
            </p:nvSpPr>
            <p:spPr>
              <a:xfrm>
                <a:off x="429788" y="2304421"/>
                <a:ext cx="1072283" cy="9976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algn="l" defTabSz="584200">
                  <a:defRPr sz="3000" b="1">
                    <a:solidFill>
                      <a:srgbClr val="7A2516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defRPr>
                </a:pPr>
                <a:r>
                  <a:rPr dirty="0"/>
                  <a:t>Skin</a:t>
                </a:r>
              </a:p>
              <a:p>
                <a:pPr algn="l" defTabSz="584200">
                  <a:defRPr sz="3000" b="1">
                    <a:solidFill>
                      <a:srgbClr val="7A2516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defRPr>
                </a:pPr>
                <a:r>
                  <a:rPr dirty="0"/>
                  <a:t>reads</a:t>
                </a:r>
              </a:p>
            </p:txBody>
          </p:sp>
          <p:sp>
            <p:nvSpPr>
              <p:cNvPr id="313" name="Arrow"/>
              <p:cNvSpPr/>
              <p:nvPr/>
            </p:nvSpPr>
            <p:spPr>
              <a:xfrm rot="10800000" flipH="1">
                <a:off x="1811975" y="357199"/>
                <a:ext cx="4087087" cy="250837"/>
              </a:xfrm>
              <a:prstGeom prst="rightArrow">
                <a:avLst>
                  <a:gd name="adj1" fmla="val 52817"/>
                  <a:gd name="adj2" fmla="val 0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>
                <a:outerShdw blurRad="38100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14" name="Arrow"/>
              <p:cNvSpPr/>
              <p:nvPr/>
            </p:nvSpPr>
            <p:spPr>
              <a:xfrm rot="16200000">
                <a:off x="3531264" y="1228455"/>
                <a:ext cx="648509" cy="544281"/>
              </a:xfrm>
              <a:prstGeom prst="rightArrow">
                <a:avLst>
                  <a:gd name="adj1" fmla="val 30534"/>
                  <a:gd name="adj2" fmla="val 58485"/>
                </a:avLst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r="13143712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  <p:sp>
            <p:nvSpPr>
              <p:cNvPr id="315" name="Gene 1"/>
              <p:cNvSpPr txBox="1"/>
              <p:nvPr/>
            </p:nvSpPr>
            <p:spPr>
              <a:xfrm>
                <a:off x="198273" y="216210"/>
                <a:ext cx="1319152" cy="53281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9687" tIns="39687" rIns="39687" bIns="39687" numCol="1" anchor="ctr">
                <a:noAutofit/>
              </a:bodyPr>
              <a:lstStyle>
                <a:lvl1pPr algn="l" defTabSz="584200">
                  <a:defRPr sz="3000" b="1">
                    <a:solidFill>
                      <a:srgbClr val="7A2516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defRPr>
                </a:lvl1pPr>
              </a:lstStyle>
              <a:p>
                <a:r>
                  <a:t>Gene 1</a:t>
                </a:r>
              </a:p>
            </p:txBody>
          </p:sp>
          <p:sp>
            <p:nvSpPr>
              <p:cNvPr id="316" name="Arrow"/>
              <p:cNvSpPr/>
              <p:nvPr/>
            </p:nvSpPr>
            <p:spPr>
              <a:xfrm rot="16200000">
                <a:off x="533594" y="1253184"/>
                <a:ext cx="648510" cy="544281"/>
              </a:xfrm>
              <a:prstGeom prst="rightArrow">
                <a:avLst>
                  <a:gd name="adj1" fmla="val 30534"/>
                  <a:gd name="adj2" fmla="val 58485"/>
                </a:avLst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r="13143712" rotWithShape="0">
                  <a:srgbClr val="000000">
                    <a:alpha val="60000"/>
                  </a:srgbClr>
                </a:outerShdw>
              </a:effectLst>
            </p:spPr>
            <p:txBody>
              <a:bodyPr wrap="square" lIns="39687" tIns="39687" rIns="39687" bIns="39687" numCol="1" anchor="ctr">
                <a:noAutofit/>
              </a:bodyPr>
              <a:lstStyle/>
              <a:p>
                <a:pPr defTabSz="584200">
                  <a:defRPr sz="2400">
                    <a:solidFill>
                      <a:srgbClr val="F2EBDB"/>
                    </a:solidFill>
                    <a:latin typeface="Baskerville"/>
                    <a:ea typeface="Baskerville"/>
                    <a:cs typeface="Baskerville"/>
                    <a:sym typeface="Baskerville"/>
                  </a:defRPr>
                </a:pPr>
                <a:endParaRPr/>
              </a:p>
            </p:txBody>
          </p:sp>
        </p:grpSp>
      </p:grpSp>
      <p:pic>
        <p:nvPicPr>
          <p:cNvPr id="319" name="EGind3_s5vs6.pdf" descr="EGind3_s5vs6.pdf"/>
          <p:cNvPicPr>
            <a:picLocks noChangeAspect="1"/>
          </p:cNvPicPr>
          <p:nvPr/>
        </p:nvPicPr>
        <p:blipFill>
          <a:blip r:embed="rId4"/>
          <a:srcRect l="1117" t="10442" r="53390" b="50000"/>
          <a:stretch>
            <a:fillRect/>
          </a:stretch>
        </p:blipFill>
        <p:spPr>
          <a:xfrm>
            <a:off x="14196823" y="4119165"/>
            <a:ext cx="8661927" cy="5477750"/>
          </a:xfrm>
          <a:prstGeom prst="rect">
            <a:avLst/>
          </a:prstGeom>
          <a:ln w="12700">
            <a:miter lim="400000"/>
          </a:ln>
        </p:spPr>
      </p:pic>
      <p:sp>
        <p:nvSpPr>
          <p:cNvPr id="320" name="Lets import mapping data to prepare for RNAseq assessment"/>
          <p:cNvSpPr txBox="1"/>
          <p:nvPr/>
        </p:nvSpPr>
        <p:spPr>
          <a:xfrm>
            <a:off x="4867050" y="12357100"/>
            <a:ext cx="15222885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u="sng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Lets </a:t>
            </a:r>
            <a:r>
              <a:rPr lang="en-US" dirty="0"/>
              <a:t>organize</a:t>
            </a:r>
            <a:r>
              <a:rPr dirty="0"/>
              <a:t> mapping data to prepare for </a:t>
            </a:r>
            <a:r>
              <a:rPr dirty="0" err="1"/>
              <a:t>RNAseq</a:t>
            </a:r>
            <a:r>
              <a:rPr dirty="0"/>
              <a:t> assessment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“libraries_to_stages_EG_ind4.txt”"/>
          <p:cNvSpPr txBox="1"/>
          <p:nvPr/>
        </p:nvSpPr>
        <p:spPr>
          <a:xfrm>
            <a:off x="1925285" y="3628657"/>
            <a:ext cx="3397340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libraries.tsv</a:t>
            </a:r>
            <a:endParaRPr dirty="0"/>
          </a:p>
        </p:txBody>
      </p:sp>
      <p:sp>
        <p:nvSpPr>
          <p:cNvPr id="323" name="File correlating sample library name with tissue type"/>
          <p:cNvSpPr txBox="1"/>
          <p:nvPr/>
        </p:nvSpPr>
        <p:spPr>
          <a:xfrm>
            <a:off x="954136" y="2522584"/>
            <a:ext cx="12684591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File correlating sample library name with tissue type</a:t>
            </a:r>
          </a:p>
        </p:txBody>
      </p:sp>
      <p:sp>
        <p:nvSpPr>
          <p:cNvPr id="324" name="Understanding input data…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9050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18159">
              <a:defRPr sz="6240" spc="12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Understanding input data </a:t>
            </a:r>
          </a:p>
          <a:p>
            <a:pPr defTabSz="518159">
              <a:defRPr sz="6240" spc="12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(</a:t>
            </a:r>
            <a:r>
              <a:rPr b="1" dirty="0" err="1"/>
              <a:t>R</a:t>
            </a:r>
            <a:r>
              <a:rPr lang="en-US" b="1" dirty="0" err="1"/>
              <a:t>s</a:t>
            </a:r>
            <a:r>
              <a:rPr b="1" dirty="0" err="1"/>
              <a:t>tudio</a:t>
            </a:r>
            <a:r>
              <a:rPr lang="en-US" b="1" dirty="0"/>
              <a:t>, </a:t>
            </a:r>
            <a:r>
              <a:rPr lang="en-US" b="1" dirty="0" err="1"/>
              <a:t>Demo_Data</a:t>
            </a:r>
            <a:r>
              <a:rPr dirty="0"/>
              <a:t>)</a:t>
            </a:r>
          </a:p>
        </p:txBody>
      </p:sp>
      <p:sp>
        <p:nvSpPr>
          <p:cNvPr id="326" name="File containing mapped reads expression data"/>
          <p:cNvSpPr txBox="1"/>
          <p:nvPr/>
        </p:nvSpPr>
        <p:spPr>
          <a:xfrm>
            <a:off x="954136" y="7190688"/>
            <a:ext cx="10981086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File containing mapped reads expression data</a:t>
            </a:r>
          </a:p>
        </p:txBody>
      </p:sp>
      <p:sp>
        <p:nvSpPr>
          <p:cNvPr id="327" name="6 Salmon mapping files in mapping directory"/>
          <p:cNvSpPr txBox="1"/>
          <p:nvPr/>
        </p:nvSpPr>
        <p:spPr>
          <a:xfrm>
            <a:off x="1925285" y="8399155"/>
            <a:ext cx="7008141" cy="1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6 Salmon mapping files in mapping directory</a:t>
            </a:r>
          </a:p>
        </p:txBody>
      </p:sp>
      <p:sp>
        <p:nvSpPr>
          <p:cNvPr id="328" name="“quant.sf” file in ./mapping/sample_name/quant.sf"/>
          <p:cNvSpPr txBox="1"/>
          <p:nvPr/>
        </p:nvSpPr>
        <p:spPr>
          <a:xfrm>
            <a:off x="1925284" y="10677694"/>
            <a:ext cx="8369089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“</a:t>
            </a:r>
            <a:r>
              <a:rPr dirty="0" err="1"/>
              <a:t>quant.sf</a:t>
            </a:r>
            <a:r>
              <a:rPr dirty="0"/>
              <a:t>” file in ./mapping/</a:t>
            </a:r>
            <a:r>
              <a:rPr dirty="0" err="1"/>
              <a:t>sample_name</a:t>
            </a:r>
            <a:r>
              <a:rPr dirty="0"/>
              <a:t>/</a:t>
            </a:r>
            <a:r>
              <a:rPr dirty="0" err="1"/>
              <a:t>quant.sf</a:t>
            </a:r>
            <a:endParaRPr dirty="0"/>
          </a:p>
        </p:txBody>
      </p:sp>
      <p:pic>
        <p:nvPicPr>
          <p:cNvPr id="3" name="Picture 2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C2E5D07B-4E46-2F40-9B06-BE4459BEAC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21"/>
          <a:stretch/>
        </p:blipFill>
        <p:spPr>
          <a:xfrm>
            <a:off x="16202902" y="2866855"/>
            <a:ext cx="5829784" cy="3787949"/>
          </a:xfrm>
          <a:prstGeom prst="rect">
            <a:avLst/>
          </a:prstGeom>
        </p:spPr>
      </p:pic>
      <p:pic>
        <p:nvPicPr>
          <p:cNvPr id="5" name="Picture 4" descr="A black and white screen with numbers&#10;&#10;Description automatically generated">
            <a:extLst>
              <a:ext uri="{FF2B5EF4-FFF2-40B4-BE49-F238E27FC236}">
                <a16:creationId xmlns:a16="http://schemas.microsoft.com/office/drawing/2014/main" id="{18C4C5C7-1C44-7C4E-849F-E039B2C08D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748" y="8272530"/>
            <a:ext cx="10748952" cy="3435882"/>
          </a:xfrm>
          <a:prstGeom prst="rect">
            <a:avLst/>
          </a:prstGeom>
        </p:spPr>
      </p:pic>
      <p:sp>
        <p:nvSpPr>
          <p:cNvPr id="17" name="Step #1 in Rstudio; ensure libraries and file path are in order">
            <a:extLst>
              <a:ext uri="{FF2B5EF4-FFF2-40B4-BE49-F238E27FC236}">
                <a16:creationId xmlns:a16="http://schemas.microsoft.com/office/drawing/2014/main" id="{00B56C92-FA24-DC47-867E-C3C320A39016}"/>
              </a:ext>
            </a:extLst>
          </p:cNvPr>
          <p:cNvSpPr txBox="1"/>
          <p:nvPr/>
        </p:nvSpPr>
        <p:spPr>
          <a:xfrm>
            <a:off x="4784785" y="12495761"/>
            <a:ext cx="14814430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Step #1 in </a:t>
            </a:r>
            <a:r>
              <a:rPr dirty="0" err="1"/>
              <a:t>Rstu</a:t>
            </a:r>
            <a:r>
              <a:rPr lang="en-US" dirty="0" err="1"/>
              <a:t>d</a:t>
            </a:r>
            <a:r>
              <a:rPr dirty="0" err="1"/>
              <a:t>io</a:t>
            </a:r>
            <a:r>
              <a:rPr dirty="0"/>
              <a:t>; ensure libraries and file path are in order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Assessing RNAseq"/>
          <p:cNvSpPr txBox="1">
            <a:spLocks noGrp="1"/>
          </p:cNvSpPr>
          <p:nvPr>
            <p:ph type="title"/>
          </p:nvPr>
        </p:nvSpPr>
        <p:spPr>
          <a:xfrm>
            <a:off x="1257300" y="304800"/>
            <a:ext cx="21869400" cy="10541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50545">
              <a:defRPr sz="6630" spc="1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Assessing RNAseq</a:t>
            </a:r>
          </a:p>
        </p:txBody>
      </p:sp>
      <p:sp>
        <p:nvSpPr>
          <p:cNvPr id="340" name="EdgeR"/>
          <p:cNvSpPr txBox="1"/>
          <p:nvPr/>
        </p:nvSpPr>
        <p:spPr>
          <a:xfrm>
            <a:off x="1953781" y="5086027"/>
            <a:ext cx="2271636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b="1" i="1" u="sng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EdgeR</a:t>
            </a:r>
          </a:p>
        </p:txBody>
      </p:sp>
      <p:sp>
        <p:nvSpPr>
          <p:cNvPr id="341" name="Cuffdiff/Cuffdiff2"/>
          <p:cNvSpPr txBox="1"/>
          <p:nvPr/>
        </p:nvSpPr>
        <p:spPr>
          <a:xfrm>
            <a:off x="1953781" y="6446100"/>
            <a:ext cx="4800723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Cuffdiff</a:t>
            </a:r>
            <a:r>
              <a:rPr dirty="0"/>
              <a:t>/Cuffdiff2</a:t>
            </a:r>
          </a:p>
        </p:txBody>
      </p:sp>
      <p:sp>
        <p:nvSpPr>
          <p:cNvPr id="342" name="DESeq2"/>
          <p:cNvSpPr txBox="1"/>
          <p:nvPr/>
        </p:nvSpPr>
        <p:spPr>
          <a:xfrm>
            <a:off x="1953781" y="7886700"/>
            <a:ext cx="2578435" cy="6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DESeq2</a:t>
            </a:r>
          </a:p>
        </p:txBody>
      </p:sp>
      <p:sp>
        <p:nvSpPr>
          <p:cNvPr id="343" name="limma"/>
          <p:cNvSpPr txBox="1"/>
          <p:nvPr/>
        </p:nvSpPr>
        <p:spPr>
          <a:xfrm>
            <a:off x="1953781" y="9327299"/>
            <a:ext cx="2158604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22300" lvl="1" indent="-622300" algn="l">
              <a:spcBef>
                <a:spcPts val="4800"/>
              </a:spcBef>
              <a:buClr>
                <a:srgbClr val="9A958E"/>
              </a:buClr>
              <a:buSzPct val="145000"/>
              <a:buChar char="•"/>
              <a:defRPr sz="4200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 err="1"/>
              <a:t>limma</a:t>
            </a:r>
            <a:endParaRPr lang="en-US" dirty="0"/>
          </a:p>
        </p:txBody>
      </p:sp>
      <p:sp>
        <p:nvSpPr>
          <p:cNvPr id="344" name="Example data today is for EdgeR &amp; 1 limma function"/>
          <p:cNvSpPr txBox="1"/>
          <p:nvPr/>
        </p:nvSpPr>
        <p:spPr>
          <a:xfrm>
            <a:off x="1257300" y="10767898"/>
            <a:ext cx="8796895" cy="748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lang="en-US" dirty="0" err="1"/>
              <a:t>RNAseq_plots</a:t>
            </a:r>
            <a:r>
              <a:rPr lang="en-US" dirty="0"/>
              <a:t> uses </a:t>
            </a:r>
            <a:r>
              <a:rPr dirty="0" err="1"/>
              <a:t>EdgeR</a:t>
            </a:r>
            <a:r>
              <a:rPr dirty="0"/>
              <a:t> </a:t>
            </a:r>
            <a:r>
              <a:rPr lang="en-US" dirty="0"/>
              <a:t>functions</a:t>
            </a:r>
            <a:endParaRPr dirty="0"/>
          </a:p>
        </p:txBody>
      </p:sp>
      <p:sp>
        <p:nvSpPr>
          <p:cNvPr id="345" name="Four most popular RNAseq analysis programs (McDermaid et. al., 2019)"/>
          <p:cNvSpPr txBox="1"/>
          <p:nvPr/>
        </p:nvSpPr>
        <p:spPr>
          <a:xfrm>
            <a:off x="982632" y="3725953"/>
            <a:ext cx="15470200" cy="688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spcBef>
                <a:spcPts val="4800"/>
              </a:spcBef>
              <a:defRPr sz="4200" b="1" spc="8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Four most popular RNAseq analysis programs </a:t>
            </a:r>
            <a:r>
              <a:rPr sz="3000" b="0" spc="59"/>
              <a:t>(McDermaid et. al., 2019)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all" spc="48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all" spc="48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687</TotalTime>
  <Words>832</Words>
  <Application>Microsoft Macintosh PowerPoint</Application>
  <PresentationFormat>Custom</PresentationFormat>
  <Paragraphs>153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Avenir Heavy</vt:lpstr>
      <vt:lpstr>Avenir Medium</vt:lpstr>
      <vt:lpstr>Baskerville</vt:lpstr>
      <vt:lpstr>Baskerville SemiBold</vt:lpstr>
      <vt:lpstr>Futura</vt:lpstr>
      <vt:lpstr>Helvetica Neue</vt:lpstr>
      <vt:lpstr>Times New Roman</vt:lpstr>
      <vt:lpstr>New_Template8</vt:lpstr>
      <vt:lpstr>PowerPoint Presentation</vt:lpstr>
      <vt:lpstr>Outline</vt:lpstr>
      <vt:lpstr>What is RNA-seq?</vt:lpstr>
      <vt:lpstr>What is RNA-seq?</vt:lpstr>
      <vt:lpstr>What is RNA-seq?</vt:lpstr>
      <vt:lpstr>RNA-seq Workflow</vt:lpstr>
      <vt:lpstr>RNA-seq Workflow</vt:lpstr>
      <vt:lpstr>Understanding input data  (Rstudio, Demo_Data)</vt:lpstr>
      <vt:lpstr>Assessing RNAseq</vt:lpstr>
      <vt:lpstr>Running RNAseq_plots</vt:lpstr>
      <vt:lpstr>Running RNAseq_plots</vt:lpstr>
      <vt:lpstr>RNAseq_plots operations</vt:lpstr>
      <vt:lpstr>Assessing Differential Gene Expression</vt:lpstr>
      <vt:lpstr>Major types of RNAseq Visuals</vt:lpstr>
      <vt:lpstr>RNAseq Visuals: Quality (RStudio)</vt:lpstr>
      <vt:lpstr>RNAseq Visuals: Quality (RStudio)</vt:lpstr>
      <vt:lpstr>RNAseq Visuals: Quality (RStudio)</vt:lpstr>
      <vt:lpstr>RNAseq Visuals: Expression (RStudio)</vt:lpstr>
      <vt:lpstr>RNAseq Visuals: Expression (RStudio)</vt:lpstr>
      <vt:lpstr>Questions or Comments?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Chris G.</cp:lastModifiedBy>
  <cp:revision>25</cp:revision>
  <dcterms:modified xsi:type="dcterms:W3CDTF">2023-10-30T18:01:52Z</dcterms:modified>
</cp:coreProperties>
</file>